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sldIdLst>
    <p:sldId id="256" r:id="rId3"/>
    <p:sldId id="258" r:id="rId4"/>
    <p:sldId id="278" r:id="rId5"/>
    <p:sldId id="324" r:id="rId6"/>
    <p:sldId id="279" r:id="rId7"/>
    <p:sldId id="331" r:id="rId8"/>
    <p:sldId id="329" r:id="rId9"/>
    <p:sldId id="364" r:id="rId10"/>
    <p:sldId id="332" r:id="rId11"/>
    <p:sldId id="349" r:id="rId12"/>
    <p:sldId id="345" r:id="rId13"/>
    <p:sldId id="334" r:id="rId14"/>
    <p:sldId id="333" r:id="rId15"/>
    <p:sldId id="337" r:id="rId16"/>
    <p:sldId id="338" r:id="rId17"/>
    <p:sldId id="339" r:id="rId18"/>
    <p:sldId id="340" r:id="rId19"/>
    <p:sldId id="350" r:id="rId20"/>
    <p:sldId id="362" r:id="rId21"/>
    <p:sldId id="342" r:id="rId22"/>
    <p:sldId id="343" r:id="rId23"/>
    <p:sldId id="355" r:id="rId24"/>
    <p:sldId id="353" r:id="rId25"/>
    <p:sldId id="344" r:id="rId26"/>
    <p:sldId id="375" r:id="rId27"/>
    <p:sldId id="376" r:id="rId28"/>
    <p:sldId id="370" r:id="rId29"/>
    <p:sldId id="371" r:id="rId30"/>
    <p:sldId id="372" r:id="rId31"/>
    <p:sldId id="379" r:id="rId32"/>
    <p:sldId id="380" r:id="rId33"/>
    <p:sldId id="374" r:id="rId34"/>
    <p:sldId id="381" r:id="rId35"/>
    <p:sldId id="377" r:id="rId36"/>
    <p:sldId id="283" r:id="rId37"/>
    <p:sldId id="382" r:id="rId38"/>
    <p:sldId id="383" r:id="rId39"/>
    <p:sldId id="307" r:id="rId40"/>
    <p:sldId id="270" r:id="rId41"/>
    <p:sldId id="328" r:id="rId42"/>
    <p:sldId id="259" r:id="rId43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3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478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32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75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64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047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8920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689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194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7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72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1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614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41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55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655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044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4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16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81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58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159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17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7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977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394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70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252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39893-DB7D-44A9-8E20-FD3E316069C8}" type="datetimeFigureOut">
              <a:rPr lang="es-MX" smtClean="0"/>
              <a:t>12/11/2019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1364D2-394F-4937-AA03-B27B97A80C7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67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CB0C0-8BDF-4BAA-B640-CDCF86E4A6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CEEE2-6238-4A8A-932B-837120759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2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FABF9-16B5-4FBE-AB26-D8DBA65D2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Una guía en línea para elaborar lecciones sobre la entonación</a:t>
            </a:r>
            <a:endParaRPr lang="es-MX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C92A18-B6CD-41D7-BEFB-681F084A9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337671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Terrence Nevin Siders Vogt, M.L.A.</a:t>
            </a:r>
          </a:p>
          <a:p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Universidad Pedagógica Nacional, Ciudad de México</a:t>
            </a:r>
          </a:p>
          <a:p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27 noviembre 2019</a:t>
            </a:r>
          </a:p>
          <a:p>
            <a:endParaRPr lang="es-MX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10DDA1-5B24-4641-B147-8B1DC31E9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13" y="572953"/>
            <a:ext cx="1465574" cy="12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Autismo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1" y="3374796"/>
            <a:ext cx="9216101" cy="2536426"/>
          </a:xfrm>
        </p:spPr>
        <p:txBody>
          <a:bodyPr>
            <a:noAutofit/>
          </a:bodyPr>
          <a:lstStyle/>
          <a:p>
            <a:r>
              <a:rPr lang="es-MX" sz="32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Significados literales</a:t>
            </a:r>
          </a:p>
          <a:p>
            <a:r>
              <a:rPr lang="es-MX" sz="32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Falta de empatía o </a:t>
            </a:r>
            <a:r>
              <a:rPr lang="es-MX" sz="3200" b="1" i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otredad</a:t>
            </a:r>
          </a:p>
          <a:p>
            <a:r>
              <a:rPr lang="es-MX" sz="32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Sordera a entonación</a:t>
            </a:r>
          </a:p>
          <a:p>
            <a:r>
              <a:rPr lang="es-MX" sz="32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Carencia de afecto implica incomunicación</a:t>
            </a:r>
            <a:endParaRPr lang="es-MX" sz="3200" b="1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73" y="624110"/>
            <a:ext cx="3595266" cy="202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1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Didácticas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chemeClr val="tx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Propuestas en manuales de consulta para formación docente en lenguas</a:t>
            </a:r>
            <a:endParaRPr lang="es-MX" sz="3200" b="1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¿Simplificar?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5229200"/>
            <a:ext cx="8229600" cy="964704"/>
          </a:xfrm>
        </p:spPr>
        <p:txBody>
          <a:bodyPr/>
          <a:lstStyle/>
          <a:p>
            <a:r>
              <a:rPr lang="es-MX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Celce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-Murcia </a:t>
            </a:r>
            <a:r>
              <a: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(1996: 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Imagen" descr="CelceMurcia152"/>
          <p:cNvPicPr/>
          <p:nvPr/>
        </p:nvPicPr>
        <p:blipFill>
          <a:blip r:embed="rId2" cstate="print"/>
          <a:srcRect l="15679" r="11642" b="46492"/>
          <a:stretch>
            <a:fillRect/>
          </a:stretch>
        </p:blipFill>
        <p:spPr bwMode="auto">
          <a:xfrm>
            <a:off x="1217578" y="1632208"/>
            <a:ext cx="5076621" cy="345864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5 Imagen" descr="CelceMurcia182"/>
          <p:cNvPicPr/>
          <p:nvPr/>
        </p:nvPicPr>
        <p:blipFill>
          <a:blip r:embed="rId3" cstate="print"/>
          <a:srcRect l="12285" t="8546" r="8923" b="61830"/>
          <a:stretch>
            <a:fillRect/>
          </a:stretch>
        </p:blipFill>
        <p:spPr bwMode="auto">
          <a:xfrm>
            <a:off x="6631498" y="1625627"/>
            <a:ext cx="5101423" cy="34652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6508555" y="5229200"/>
            <a:ext cx="4737623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Celce-Murcia </a:t>
            </a:r>
            <a:r>
              <a:rPr lang="es-MX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MX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(1996: 182)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20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¿Simplificar?</a:t>
            </a:r>
            <a:endParaRPr lang="es-MX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9212" y="5505254"/>
            <a:ext cx="8915400" cy="405968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Bradford 1988: 12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 descr="DaltonSeidlhofer85"/>
          <p:cNvPicPr/>
          <p:nvPr/>
        </p:nvPicPr>
        <p:blipFill>
          <a:blip r:embed="rId2" cstate="print"/>
          <a:srcRect l="12174" r="12174" b="74358"/>
          <a:stretch>
            <a:fillRect/>
          </a:stretch>
        </p:blipFill>
        <p:spPr bwMode="auto">
          <a:xfrm>
            <a:off x="2514453" y="2052647"/>
            <a:ext cx="7632848" cy="2808312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6001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83617" y="3673405"/>
            <a:ext cx="4000124" cy="368261"/>
          </a:xfrm>
        </p:spPr>
        <p:txBody>
          <a:bodyPr/>
          <a:lstStyle/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Celce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-Murcia </a:t>
            </a:r>
            <a:r>
              <a:rPr lang="es-MX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(1996: 193)</a:t>
            </a:r>
            <a:endParaRPr lang="es-MX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MX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 descr="CelceMurcia193"/>
          <p:cNvPicPr/>
          <p:nvPr/>
        </p:nvPicPr>
        <p:blipFill>
          <a:blip r:embed="rId2" cstate="print"/>
          <a:srcRect l="1272" t="52651" r="25397" b="32312"/>
          <a:stretch>
            <a:fillRect/>
          </a:stretch>
        </p:blipFill>
        <p:spPr bwMode="auto">
          <a:xfrm>
            <a:off x="1523301" y="1269648"/>
            <a:ext cx="7920880" cy="2160240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¿Simplificar?</a:t>
            </a:r>
          </a:p>
        </p:txBody>
      </p:sp>
      <p:pic>
        <p:nvPicPr>
          <p:cNvPr id="5" name="4 Imagen" descr="CelceMurcia210"/>
          <p:cNvPicPr/>
          <p:nvPr/>
        </p:nvPicPr>
        <p:blipFill rotWithShape="1">
          <a:blip r:embed="rId3" cstate="print"/>
          <a:srcRect l="9246" t="63443" r="32712" b="510"/>
          <a:stretch/>
        </p:blipFill>
        <p:spPr bwMode="auto">
          <a:xfrm>
            <a:off x="6004874" y="3533101"/>
            <a:ext cx="5590095" cy="309634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1777825" y="6053916"/>
            <a:ext cx="4324415" cy="575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Celce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-Murcia </a:t>
            </a:r>
            <a:r>
              <a:rPr lang="es-MX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al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(1996: 210)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81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¿Simplificar?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5229200"/>
            <a:ext cx="8229600" cy="964704"/>
          </a:xfrm>
        </p:spPr>
        <p:txBody>
          <a:bodyPr>
            <a:normAutofit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Trazo de voz: modelo superior, producción estudiantil inferior (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Stibbard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1996)</a:t>
            </a:r>
          </a:p>
        </p:txBody>
      </p:sp>
      <p:pic>
        <p:nvPicPr>
          <p:cNvPr id="6" name="5 Imagen" descr="cl010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431" y="1328730"/>
            <a:ext cx="6004751" cy="38235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09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Simplificar</a:t>
            </a:r>
            <a:endParaRPr lang="es-MX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1544" y="5229200"/>
            <a:ext cx="8229600" cy="964704"/>
          </a:xfrm>
        </p:spPr>
        <p:txBody>
          <a:bodyPr>
            <a:normAutofit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 staff 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vector 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note (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Trager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Henderson </a:t>
            </a:r>
            <a:r>
              <a:rPr lang="es-MX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4 Imagen" descr="TragerP55"/>
          <p:cNvPicPr/>
          <p:nvPr/>
        </p:nvPicPr>
        <p:blipFill>
          <a:blip r:embed="rId2" cstate="print"/>
          <a:srcRect l="6278" r="5824" b="81784"/>
          <a:stretch>
            <a:fillRect/>
          </a:stretch>
        </p:blipFill>
        <p:spPr bwMode="auto">
          <a:xfrm>
            <a:off x="2351584" y="1835150"/>
            <a:ext cx="7488832" cy="2169914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009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Simplificar</a:t>
            </a:r>
            <a:endParaRPr lang="es-MX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97276" y="6042580"/>
            <a:ext cx="8229600" cy="495787"/>
          </a:xfrm>
        </p:spPr>
        <p:txBody>
          <a:bodyPr>
            <a:normAutofit lnSpcReduction="10000"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Flechas (adaptado de Adams </a:t>
            </a:r>
            <a:r>
              <a:rPr lang="es-MX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1969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" b="12766"/>
          <a:stretch/>
        </p:blipFill>
        <p:spPr>
          <a:xfrm>
            <a:off x="2405248" y="1640657"/>
            <a:ext cx="3078176" cy="38932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12548"/>
          <a:stretch/>
        </p:blipFill>
        <p:spPr>
          <a:xfrm>
            <a:off x="6608190" y="1753778"/>
            <a:ext cx="2985756" cy="36670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27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Didáctica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77" y="1348032"/>
            <a:ext cx="4760241" cy="4212603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Escala de cuatro tonos para lengua inglesa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1752" y="1264555"/>
            <a:ext cx="8915400" cy="3777622"/>
          </a:xfrm>
        </p:spPr>
        <p:txBody>
          <a:bodyPr/>
          <a:lstStyle/>
          <a:p>
            <a:r>
              <a:rPr lang="es-MX" b="1" dirty="0" smtClean="0"/>
              <a:t>Inglés tiene cuatro tonemas</a:t>
            </a:r>
          </a:p>
          <a:p>
            <a:r>
              <a:rPr lang="es-MX" b="1" i="1" dirty="0" err="1" smtClean="0"/>
              <a:t>cuadrigrama</a:t>
            </a:r>
            <a:endParaRPr lang="es-MX" b="1" i="1" dirty="0" smtClean="0"/>
          </a:p>
        </p:txBody>
      </p:sp>
      <p:pic>
        <p:nvPicPr>
          <p:cNvPr id="5" name="Picture 2" descr="1measure"/>
          <p:cNvPicPr>
            <a:picLocks noChangeAspect="1" noChangeArrowheads="1"/>
          </p:cNvPicPr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1423776" y="2357487"/>
            <a:ext cx="4637658" cy="3633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14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6812D-7285-4255-99F9-21FE24E9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Entonación al margen de la formación docente sobre pronunciación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067DD3-CE5A-4181-95B2-93E968B8C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5" y="1904999"/>
            <a:ext cx="9201150" cy="4752975"/>
          </a:xfrm>
        </p:spPr>
        <p:txBody>
          <a:bodyPr>
            <a:normAutofit/>
          </a:bodyPr>
          <a:lstStyle/>
          <a:p>
            <a:r>
              <a:rPr lang="es-MX" sz="2400" b="1" dirty="0">
                <a:latin typeface="Garamond" panose="02020404030301010803" pitchFamily="18" charset="0"/>
              </a:rPr>
              <a:t>Fundamentos </a:t>
            </a:r>
            <a:r>
              <a:rPr lang="es-MX" sz="2400" b="1" dirty="0" err="1" smtClean="0">
                <a:latin typeface="Garamond" panose="02020404030301010803" pitchFamily="18" charset="0"/>
              </a:rPr>
              <a:t>neurolingüísticos</a:t>
            </a:r>
            <a:endParaRPr lang="es-MX" sz="2400" b="1" dirty="0">
              <a:latin typeface="Garamond" panose="02020404030301010803" pitchFamily="18" charset="0"/>
            </a:endParaRPr>
          </a:p>
          <a:p>
            <a:r>
              <a:rPr lang="es-MX" sz="2400" b="1" dirty="0" smtClean="0">
                <a:latin typeface="Garamond" panose="02020404030301010803" pitchFamily="18" charset="0"/>
              </a:rPr>
              <a:t>Consecuencias para estudiantes: Significados literales, no disimilar al autismo</a:t>
            </a:r>
          </a:p>
          <a:p>
            <a:r>
              <a:rPr lang="es-MX" sz="2400" b="1" dirty="0" smtClean="0">
                <a:latin typeface="Garamond" panose="02020404030301010803" pitchFamily="18" charset="0"/>
              </a:rPr>
              <a:t>Didácticas tradicionales inadecuadas</a:t>
            </a:r>
          </a:p>
          <a:p>
            <a:r>
              <a:rPr lang="es-MX" sz="2400" b="1" dirty="0">
                <a:latin typeface="Garamond" panose="02020404030301010803" pitchFamily="18" charset="0"/>
              </a:rPr>
              <a:t>Ejemplos </a:t>
            </a:r>
            <a:r>
              <a:rPr lang="es-MX" sz="2400" b="1" dirty="0" smtClean="0">
                <a:latin typeface="Garamond" panose="02020404030301010803" pitchFamily="18" charset="0"/>
              </a:rPr>
              <a:t>del manual en línea</a:t>
            </a:r>
          </a:p>
          <a:p>
            <a:r>
              <a:rPr lang="es-MX" sz="2400" b="1" dirty="0" smtClean="0">
                <a:latin typeface="Garamond" panose="02020404030301010803" pitchFamily="18" charset="0"/>
              </a:rPr>
              <a:t>Taller</a:t>
            </a: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 smtClean="0">
              <a:latin typeface="Garamond" panose="02020404030301010803" pitchFamily="18" charset="0"/>
            </a:endParaRPr>
          </a:p>
          <a:p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5" name="Gráfico 4" descr="Cerebro en cabeza">
            <a:extLst>
              <a:ext uri="{FF2B5EF4-FFF2-40B4-BE49-F238E27FC236}">
                <a16:creationId xmlns:a16="http://schemas.microsoft.com/office/drawing/2014/main" id="{4C828822-9EB5-4FA7-9489-4B0A1B4D4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7383" y="4085630"/>
            <a:ext cx="2133607" cy="2133607"/>
          </a:xfrm>
          <a:prstGeom prst="rect">
            <a:avLst/>
          </a:prstGeom>
        </p:spPr>
      </p:pic>
      <p:pic>
        <p:nvPicPr>
          <p:cNvPr id="1030" name="Picture 6" descr="Resultado de imagen para heart">
            <a:extLst>
              <a:ext uri="{FF2B5EF4-FFF2-40B4-BE49-F238E27FC236}">
                <a16:creationId xmlns:a16="http://schemas.microsoft.com/office/drawing/2014/main" id="{43607518-F5C1-4ACA-9DFC-CCDAE2DD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59" y="4363833"/>
            <a:ext cx="1996438" cy="1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765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Escala de tres tonos para lengua española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31752" y="1264555"/>
            <a:ext cx="8915400" cy="3777622"/>
          </a:xfrm>
        </p:spPr>
        <p:txBody>
          <a:bodyPr/>
          <a:lstStyle/>
          <a:p>
            <a:r>
              <a:rPr lang="es-MX" b="1" dirty="0" smtClean="0"/>
              <a:t>Español se mueve en tres tonemas</a:t>
            </a:r>
          </a:p>
          <a:p>
            <a:r>
              <a:rPr lang="es-MX" b="1" i="1" dirty="0" smtClean="0"/>
              <a:t>trigrama</a:t>
            </a:r>
          </a:p>
        </p:txBody>
      </p:sp>
      <p:pic>
        <p:nvPicPr>
          <p:cNvPr id="5" name="Picture 2" descr="1measure"/>
          <p:cNvPicPr>
            <a:picLocks noChangeAspect="1" noChangeArrowheads="1"/>
          </p:cNvPicPr>
          <p:nvPr/>
        </p:nvPicPr>
        <p:blipFill>
          <a:blip r:embed="rId2">
            <a:lum bright="30000" contrast="-10000"/>
          </a:blip>
          <a:srcRect/>
          <a:stretch>
            <a:fillRect/>
          </a:stretch>
        </p:blipFill>
        <p:spPr bwMode="auto">
          <a:xfrm>
            <a:off x="1423776" y="2357487"/>
            <a:ext cx="4637658" cy="3633960"/>
          </a:xfrm>
          <a:prstGeom prst="rect">
            <a:avLst/>
          </a:prstGeom>
          <a:noFill/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36318"/>
              </p:ext>
            </p:extLst>
          </p:nvPr>
        </p:nvGraphicFramePr>
        <p:xfrm>
          <a:off x="6796723" y="2357488"/>
          <a:ext cx="4637989" cy="3633960"/>
        </p:xfrm>
        <a:graphic>
          <a:graphicData uri="http://schemas.openxmlformats.org/drawingml/2006/table">
            <a:tbl>
              <a:tblPr firstRow="1" bandRow="1"/>
              <a:tblGrid>
                <a:gridCol w="4637989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211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211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2113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1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Dinámica tonal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7995" y="2126023"/>
            <a:ext cx="8915400" cy="3777622"/>
          </a:xfrm>
        </p:spPr>
        <p:txBody>
          <a:bodyPr>
            <a:normAutofit/>
          </a:bodyPr>
          <a:lstStyle/>
          <a:p>
            <a:r>
              <a:rPr lang="es-MX" b="1" dirty="0" smtClean="0"/>
              <a:t>Flechas </a:t>
            </a:r>
            <a:r>
              <a:rPr lang="es-MX" b="1" dirty="0" err="1" smtClean="0"/>
              <a:t>chonchitas</a:t>
            </a:r>
            <a:endParaRPr lang="es-MX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088344"/>
              </p:ext>
            </p:extLst>
          </p:nvPr>
        </p:nvGraphicFramePr>
        <p:xfrm>
          <a:off x="4630793" y="1725105"/>
          <a:ext cx="6476213" cy="4388892"/>
        </p:xfrm>
        <a:graphic>
          <a:graphicData uri="http://schemas.openxmlformats.org/drawingml/2006/table">
            <a:tbl>
              <a:tblPr firstRow="1" bandRow="1"/>
              <a:tblGrid>
                <a:gridCol w="6476213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4629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4629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4629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sp>
        <p:nvSpPr>
          <p:cNvPr id="6" name="AutoShape 3"/>
          <p:cNvSpPr>
            <a:spLocks noChangeArrowheads="1"/>
          </p:cNvSpPr>
          <p:nvPr/>
        </p:nvSpPr>
        <p:spPr bwMode="auto">
          <a:xfrm flipV="1">
            <a:off x="5915695" y="2826801"/>
            <a:ext cx="2680774" cy="1725618"/>
          </a:xfrm>
          <a:custGeom>
            <a:avLst/>
            <a:gdLst>
              <a:gd name="G0" fmla="+- -112542 0 0"/>
              <a:gd name="G1" fmla="+- -7508247 0 0"/>
              <a:gd name="G2" fmla="+- -112542 0 -7508247"/>
              <a:gd name="G3" fmla="+- 10800 0 0"/>
              <a:gd name="G4" fmla="+- 0 0 -11254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6673 0 0"/>
              <a:gd name="G9" fmla="+- 0 0 -7508247"/>
              <a:gd name="G10" fmla="+- 6673 0 2700"/>
              <a:gd name="G11" fmla="cos G10 -112542"/>
              <a:gd name="G12" fmla="sin G10 -112542"/>
              <a:gd name="G13" fmla="cos 13500 -112542"/>
              <a:gd name="G14" fmla="sin 13500 -112542"/>
              <a:gd name="G15" fmla="+- G11 10800 0"/>
              <a:gd name="G16" fmla="+- G12 10800 0"/>
              <a:gd name="G17" fmla="+- G13 10800 0"/>
              <a:gd name="G18" fmla="+- G14 10800 0"/>
              <a:gd name="G19" fmla="*/ 6673 1 2"/>
              <a:gd name="G20" fmla="+- G19 5400 0"/>
              <a:gd name="G21" fmla="cos G20 -112542"/>
              <a:gd name="G22" fmla="sin G20 -112542"/>
              <a:gd name="G23" fmla="+- G21 10800 0"/>
              <a:gd name="G24" fmla="+- G12 G23 G22"/>
              <a:gd name="G25" fmla="+- G22 G23 G11"/>
              <a:gd name="G26" fmla="cos 10800 -112542"/>
              <a:gd name="G27" fmla="sin 10800 -112542"/>
              <a:gd name="G28" fmla="cos 6673 -112542"/>
              <a:gd name="G29" fmla="sin 6673 -11254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508247"/>
              <a:gd name="G36" fmla="sin G34 -7508247"/>
              <a:gd name="G37" fmla="+/ -7508247 -11254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6673 G39"/>
              <a:gd name="G43" fmla="sin 667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500 w 21600"/>
              <a:gd name="T5" fmla="*/ 1626 h 21600"/>
              <a:gd name="T6" fmla="*/ 7167 w 21600"/>
              <a:gd name="T7" fmla="*/ 2853 h 21600"/>
              <a:gd name="T8" fmla="*/ 14322 w 21600"/>
              <a:gd name="T9" fmla="*/ 5132 h 21600"/>
              <a:gd name="T10" fmla="*/ 24293 w 21600"/>
              <a:gd name="T11" fmla="*/ 10395 h 21600"/>
              <a:gd name="T12" fmla="*/ 19675 w 21600"/>
              <a:gd name="T13" fmla="*/ 15300 h 21600"/>
              <a:gd name="T14" fmla="*/ 14771 w 21600"/>
              <a:gd name="T15" fmla="*/ 1068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7470" y="10600"/>
                </a:moveTo>
                <a:cubicBezTo>
                  <a:pt x="17361" y="6994"/>
                  <a:pt x="14407" y="4127"/>
                  <a:pt x="10800" y="4127"/>
                </a:cubicBezTo>
                <a:cubicBezTo>
                  <a:pt x="9842" y="4126"/>
                  <a:pt x="8896" y="4333"/>
                  <a:pt x="8025" y="4731"/>
                </a:cubicBezTo>
                <a:lnTo>
                  <a:pt x="6309" y="977"/>
                </a:lnTo>
                <a:cubicBezTo>
                  <a:pt x="7719" y="333"/>
                  <a:pt x="9250" y="-1"/>
                  <a:pt x="10800" y="0"/>
                </a:cubicBezTo>
                <a:cubicBezTo>
                  <a:pt x="16638" y="0"/>
                  <a:pt x="21420" y="4640"/>
                  <a:pt x="21595" y="10476"/>
                </a:cubicBezTo>
                <a:lnTo>
                  <a:pt x="24293" y="10395"/>
                </a:lnTo>
                <a:lnTo>
                  <a:pt x="19675" y="15300"/>
                </a:lnTo>
                <a:lnTo>
                  <a:pt x="14771" y="10680"/>
                </a:lnTo>
                <a:lnTo>
                  <a:pt x="17470" y="106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95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Muestra 1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400" b="1" dirty="0" smtClean="0"/>
              <a:t>Flechas demarcadas con contornos</a:t>
            </a:r>
          </a:p>
          <a:p>
            <a:endParaRPr lang="es-MX" dirty="0" smtClean="0"/>
          </a:p>
          <a:p>
            <a:endParaRPr lang="es-MX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31" y="2780907"/>
            <a:ext cx="5365010" cy="3773694"/>
          </a:xfrm>
          <a:prstGeom prst="rect">
            <a:avLst/>
          </a:prstGeom>
        </p:spPr>
      </p:pic>
      <p:pic>
        <p:nvPicPr>
          <p:cNvPr id="6" name="OhDearBadNewsImAfra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3988" y="3491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7"/>
          <p:cNvSpPr>
            <a:spLocks noChangeArrowheads="1"/>
          </p:cNvSpPr>
          <p:nvPr/>
        </p:nvSpPr>
        <p:spPr bwMode="auto">
          <a:xfrm>
            <a:off x="3805238" y="1512888"/>
            <a:ext cx="1295400" cy="1268412"/>
          </a:xfrm>
          <a:custGeom>
            <a:avLst/>
            <a:gdLst>
              <a:gd name="G0" fmla="+- -302444 0 0"/>
              <a:gd name="G1" fmla="+- -7508247 0 0"/>
              <a:gd name="G2" fmla="+- -302444 0 -7508247"/>
              <a:gd name="G3" fmla="+- 10800 0 0"/>
              <a:gd name="G4" fmla="+- 0 0 -30244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90 0 0"/>
              <a:gd name="G9" fmla="+- 0 0 -7508247"/>
              <a:gd name="G10" fmla="+- 8190 0 2700"/>
              <a:gd name="G11" fmla="cos G10 -302444"/>
              <a:gd name="G12" fmla="sin G10 -302444"/>
              <a:gd name="G13" fmla="cos 13500 -302444"/>
              <a:gd name="G14" fmla="sin 13500 -302444"/>
              <a:gd name="G15" fmla="+- G11 10800 0"/>
              <a:gd name="G16" fmla="+- G12 10800 0"/>
              <a:gd name="G17" fmla="+- G13 10800 0"/>
              <a:gd name="G18" fmla="+- G14 10800 0"/>
              <a:gd name="G19" fmla="*/ 8190 1 2"/>
              <a:gd name="G20" fmla="+- G19 5400 0"/>
              <a:gd name="G21" fmla="cos G20 -302444"/>
              <a:gd name="G22" fmla="sin G20 -302444"/>
              <a:gd name="G23" fmla="+- G21 10800 0"/>
              <a:gd name="G24" fmla="+- G12 G23 G22"/>
              <a:gd name="G25" fmla="+- G22 G23 G11"/>
              <a:gd name="G26" fmla="cos 10800 -302444"/>
              <a:gd name="G27" fmla="sin 10800 -302444"/>
              <a:gd name="G28" fmla="cos 8190 -302444"/>
              <a:gd name="G29" fmla="sin 8190 -30244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508247"/>
              <a:gd name="G36" fmla="sin G34 -7508247"/>
              <a:gd name="G37" fmla="+/ -7508247 -30244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90 G39"/>
              <a:gd name="G43" fmla="sin 819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266 w 21600"/>
              <a:gd name="T5" fmla="*/ 1485 h 21600"/>
              <a:gd name="T6" fmla="*/ 6852 w 21600"/>
              <a:gd name="T7" fmla="*/ 2164 h 21600"/>
              <a:gd name="T8" fmla="*/ 14945 w 21600"/>
              <a:gd name="T9" fmla="*/ 3736 h 21600"/>
              <a:gd name="T10" fmla="*/ 24256 w 21600"/>
              <a:gd name="T11" fmla="*/ 9713 h 21600"/>
              <a:gd name="T12" fmla="*/ 20586 w 21600"/>
              <a:gd name="T13" fmla="*/ 14028 h 21600"/>
              <a:gd name="T14" fmla="*/ 16272 w 21600"/>
              <a:gd name="T15" fmla="*/ 1035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63" y="10141"/>
                </a:moveTo>
                <a:cubicBezTo>
                  <a:pt x="18620" y="5887"/>
                  <a:pt x="15067" y="2610"/>
                  <a:pt x="10800" y="2610"/>
                </a:cubicBezTo>
                <a:cubicBezTo>
                  <a:pt x="9624" y="2609"/>
                  <a:pt x="8463" y="2862"/>
                  <a:pt x="7394" y="3351"/>
                </a:cubicBezTo>
                <a:lnTo>
                  <a:pt x="6309" y="977"/>
                </a:lnTo>
                <a:cubicBezTo>
                  <a:pt x="7719" y="333"/>
                  <a:pt x="9250" y="-1"/>
                  <a:pt x="10800" y="0"/>
                </a:cubicBezTo>
                <a:cubicBezTo>
                  <a:pt x="16427" y="0"/>
                  <a:pt x="21112" y="4321"/>
                  <a:pt x="21564" y="9931"/>
                </a:cubicBezTo>
                <a:lnTo>
                  <a:pt x="24256" y="9713"/>
                </a:lnTo>
                <a:lnTo>
                  <a:pt x="20586" y="14028"/>
                </a:lnTo>
                <a:lnTo>
                  <a:pt x="16272" y="10358"/>
                </a:lnTo>
                <a:lnTo>
                  <a:pt x="18963" y="10141"/>
                </a:lnTo>
                <a:close/>
              </a:path>
            </a:pathLst>
          </a:cu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2078038" y="1497013"/>
            <a:ext cx="1295400" cy="1268412"/>
          </a:xfrm>
          <a:custGeom>
            <a:avLst/>
            <a:gdLst>
              <a:gd name="G0" fmla="+- -302444 0 0"/>
              <a:gd name="G1" fmla="+- -7508247 0 0"/>
              <a:gd name="G2" fmla="+- -302444 0 -7508247"/>
              <a:gd name="G3" fmla="+- 10800 0 0"/>
              <a:gd name="G4" fmla="+- 0 0 -302444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90 0 0"/>
              <a:gd name="G9" fmla="+- 0 0 -7508247"/>
              <a:gd name="G10" fmla="+- 8190 0 2700"/>
              <a:gd name="G11" fmla="cos G10 -302444"/>
              <a:gd name="G12" fmla="sin G10 -302444"/>
              <a:gd name="G13" fmla="cos 13500 -302444"/>
              <a:gd name="G14" fmla="sin 13500 -302444"/>
              <a:gd name="G15" fmla="+- G11 10800 0"/>
              <a:gd name="G16" fmla="+- G12 10800 0"/>
              <a:gd name="G17" fmla="+- G13 10800 0"/>
              <a:gd name="G18" fmla="+- G14 10800 0"/>
              <a:gd name="G19" fmla="*/ 8190 1 2"/>
              <a:gd name="G20" fmla="+- G19 5400 0"/>
              <a:gd name="G21" fmla="cos G20 -302444"/>
              <a:gd name="G22" fmla="sin G20 -302444"/>
              <a:gd name="G23" fmla="+- G21 10800 0"/>
              <a:gd name="G24" fmla="+- G12 G23 G22"/>
              <a:gd name="G25" fmla="+- G22 G23 G11"/>
              <a:gd name="G26" fmla="cos 10800 -302444"/>
              <a:gd name="G27" fmla="sin 10800 -302444"/>
              <a:gd name="G28" fmla="cos 8190 -302444"/>
              <a:gd name="G29" fmla="sin 8190 -302444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7508247"/>
              <a:gd name="G36" fmla="sin G34 -7508247"/>
              <a:gd name="G37" fmla="+/ -7508247 -302444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90 G39"/>
              <a:gd name="G43" fmla="sin 819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6266 w 21600"/>
              <a:gd name="T5" fmla="*/ 1485 h 21600"/>
              <a:gd name="T6" fmla="*/ 6852 w 21600"/>
              <a:gd name="T7" fmla="*/ 2164 h 21600"/>
              <a:gd name="T8" fmla="*/ 14945 w 21600"/>
              <a:gd name="T9" fmla="*/ 3736 h 21600"/>
              <a:gd name="T10" fmla="*/ 24256 w 21600"/>
              <a:gd name="T11" fmla="*/ 9713 h 21600"/>
              <a:gd name="T12" fmla="*/ 20586 w 21600"/>
              <a:gd name="T13" fmla="*/ 14028 h 21600"/>
              <a:gd name="T14" fmla="*/ 16272 w 21600"/>
              <a:gd name="T15" fmla="*/ 1035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63" y="10141"/>
                </a:moveTo>
                <a:cubicBezTo>
                  <a:pt x="18620" y="5887"/>
                  <a:pt x="15067" y="2610"/>
                  <a:pt x="10800" y="2610"/>
                </a:cubicBezTo>
                <a:cubicBezTo>
                  <a:pt x="9624" y="2609"/>
                  <a:pt x="8463" y="2862"/>
                  <a:pt x="7394" y="3351"/>
                </a:cubicBezTo>
                <a:lnTo>
                  <a:pt x="6309" y="977"/>
                </a:lnTo>
                <a:cubicBezTo>
                  <a:pt x="7719" y="333"/>
                  <a:pt x="9250" y="-1"/>
                  <a:pt x="10800" y="0"/>
                </a:cubicBezTo>
                <a:cubicBezTo>
                  <a:pt x="16427" y="0"/>
                  <a:pt x="21112" y="4321"/>
                  <a:pt x="21564" y="9931"/>
                </a:cubicBezTo>
                <a:lnTo>
                  <a:pt x="24256" y="9713"/>
                </a:lnTo>
                <a:lnTo>
                  <a:pt x="20586" y="14028"/>
                </a:lnTo>
                <a:lnTo>
                  <a:pt x="16272" y="10358"/>
                </a:lnTo>
                <a:lnTo>
                  <a:pt x="18963" y="10141"/>
                </a:lnTo>
                <a:close/>
              </a:path>
            </a:pathLst>
          </a:cu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2290764" y="5229225"/>
            <a:ext cx="6410325" cy="431800"/>
          </a:xfrm>
          <a:prstGeom prst="rightArrow">
            <a:avLst>
              <a:gd name="adj1" fmla="val 50000"/>
              <a:gd name="adj2" fmla="val 371140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595814" y="4510089"/>
            <a:ext cx="1081087" cy="358775"/>
          </a:xfrm>
          <a:prstGeom prst="curvedDownArrow">
            <a:avLst>
              <a:gd name="adj1" fmla="val 60265"/>
              <a:gd name="adj2" fmla="val 120531"/>
              <a:gd name="adj3" fmla="val 33333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utoShape 52"/>
          <p:cNvSpPr>
            <a:spLocks noChangeArrowheads="1"/>
          </p:cNvSpPr>
          <p:nvPr/>
        </p:nvSpPr>
        <p:spPr bwMode="auto">
          <a:xfrm>
            <a:off x="6973889" y="4505326"/>
            <a:ext cx="1081087" cy="358775"/>
          </a:xfrm>
          <a:prstGeom prst="curvedDownArrow">
            <a:avLst>
              <a:gd name="adj1" fmla="val 60265"/>
              <a:gd name="adj2" fmla="val 120531"/>
              <a:gd name="adj3" fmla="val 33333"/>
            </a:avLst>
          </a:prstGeom>
          <a:solidFill>
            <a:srgbClr val="4F81BD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1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224799"/>
              </p:ext>
            </p:extLst>
          </p:nvPr>
        </p:nvGraphicFramePr>
        <p:xfrm>
          <a:off x="2076450" y="1216057"/>
          <a:ext cx="4031661" cy="2289143"/>
        </p:xfrm>
        <a:graphic>
          <a:graphicData uri="http://schemas.openxmlformats.org/drawingml/2006/table">
            <a:tbl>
              <a:tblPr/>
              <a:tblGrid>
                <a:gridCol w="4031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08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ABB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1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I’m              I ca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CA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8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sorry.          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n’t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…. 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8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8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090109"/>
              </p:ext>
            </p:extLst>
          </p:nvPr>
        </p:nvGraphicFramePr>
        <p:xfrm>
          <a:off x="2076450" y="3935442"/>
          <a:ext cx="7925389" cy="2768063"/>
        </p:xfrm>
        <a:graphic>
          <a:graphicData uri="http://schemas.openxmlformats.org/drawingml/2006/table">
            <a:tbl>
              <a:tblPr/>
              <a:tblGrid>
                <a:gridCol w="7925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9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ABB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                 ci                  Wenz</a:t>
                      </a:r>
                      <a:endParaRPr kumimoji="0" lang="en-GB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CA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I’m going to the   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</a:t>
                      </a:r>
                      <a:r>
                        <a:rPr kumimoji="0" lang="en-GB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nema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on             day.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FF89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5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986044" y="369434"/>
            <a:ext cx="8911687" cy="1280890"/>
          </a:xfrm>
        </p:spPr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Muestra 2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 rot="699524">
            <a:off x="7036968" y="2058023"/>
            <a:ext cx="3461374" cy="1446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movimiento </a:t>
            </a:r>
            <a:r>
              <a:rPr lang="es-MX" sz="44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intra</a:t>
            </a:r>
            <a:r>
              <a:rPr lang="es-MX" sz="44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silábico</a:t>
            </a:r>
            <a:endParaRPr lang="es-MX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499257">
            <a:off x="7578725" y="3535718"/>
            <a:ext cx="952500" cy="952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447082">
            <a:off x="4808457" y="551139"/>
            <a:ext cx="952500" cy="952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719492">
            <a:off x="4660107" y="3205256"/>
            <a:ext cx="952500" cy="952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389437" y="778642"/>
            <a:ext cx="421936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es-MX" sz="32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 </a:t>
            </a:r>
            <a:r>
              <a:rPr lang="es-MX" sz="3200" b="1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cold</a:t>
            </a:r>
            <a:r>
              <a:rPr lang="es-MX" sz="3200" b="1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MX" sz="3200" b="1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refusal</a:t>
            </a:r>
            <a:endParaRPr lang="es-MX" sz="3200" b="1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>
          <a:xfrm>
            <a:off x="6389437" y="1311530"/>
            <a:ext cx="4324415" cy="575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SEPAinglés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(2007, 2008)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98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00" y="1264555"/>
            <a:ext cx="7146868" cy="5408032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Muestra 3: Prelectura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693742" y="3968571"/>
            <a:ext cx="4324415" cy="575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Siders Vogt (2011)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0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2745816" y="1652911"/>
          <a:ext cx="8128000" cy="4554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sp>
        <p:nvSpPr>
          <p:cNvPr id="10" name="Subtítulo 2"/>
          <p:cNvSpPr txBox="1">
            <a:spLocks/>
          </p:cNvSpPr>
          <p:nvPr/>
        </p:nvSpPr>
        <p:spPr>
          <a:xfrm>
            <a:off x="3980985" y="1061667"/>
            <a:ext cx="1376114" cy="649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Century" panose="020406040505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vivieron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5483138" y="1061667"/>
            <a:ext cx="1095942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felices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6705119" y="1042479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para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7720616" y="1042479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siempre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4" y="5145894"/>
            <a:ext cx="1255885" cy="6889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5920816"/>
            <a:ext cx="1005927" cy="6889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4" y="3675071"/>
            <a:ext cx="1761897" cy="139610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8" y="2933575"/>
            <a:ext cx="1970689" cy="8108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2" y="1646555"/>
            <a:ext cx="1707028" cy="144487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 rot="20298963">
            <a:off x="226460" y="753662"/>
            <a:ext cx="2572964" cy="838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Taller</a:t>
            </a:r>
            <a:endParaRPr lang="es-MX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430654" y="5395594"/>
            <a:ext cx="416677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Tenemos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Hablar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peligros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creer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 "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vivieron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felices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siempre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Carolina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Alonso 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www.carolinaalonsoc.com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https://www.youtube.com/watch?v=n2QuGuFP3nc</a:t>
            </a:r>
          </a:p>
        </p:txBody>
      </p:sp>
    </p:spTree>
    <p:extLst>
      <p:ext uri="{BB962C8B-B14F-4D97-AF65-F5344CB8AC3E}">
        <p14:creationId xmlns:p14="http://schemas.microsoft.com/office/powerpoint/2010/main" val="4239912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a 18"/>
          <p:cNvGraphicFramePr>
            <a:graphicFrameLocks noGrp="1"/>
          </p:cNvGraphicFramePr>
          <p:nvPr>
            <p:extLst/>
          </p:nvPr>
        </p:nvGraphicFramePr>
        <p:xfrm>
          <a:off x="2745816" y="1652911"/>
          <a:ext cx="8128000" cy="4554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sp>
        <p:nvSpPr>
          <p:cNvPr id="10" name="Subtítulo 2"/>
          <p:cNvSpPr txBox="1">
            <a:spLocks/>
          </p:cNvSpPr>
          <p:nvPr/>
        </p:nvSpPr>
        <p:spPr>
          <a:xfrm>
            <a:off x="3980985" y="1061667"/>
            <a:ext cx="1376114" cy="6498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Century" panose="02040604050505020304" pitchFamily="18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vivieron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5483138" y="1061667"/>
            <a:ext cx="1095942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felices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6705119" y="1042479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para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7720616" y="1042479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siempre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4" y="5145894"/>
            <a:ext cx="1255885" cy="6889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5920816"/>
            <a:ext cx="1005927" cy="6889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4" y="3675071"/>
            <a:ext cx="1761897" cy="139610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8" y="2933575"/>
            <a:ext cx="1970689" cy="8108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2" y="1646555"/>
            <a:ext cx="1707028" cy="1444877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 rot="20298963">
            <a:off x="226460" y="753662"/>
            <a:ext cx="2572964" cy="838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Taller</a:t>
            </a:r>
            <a:endParaRPr lang="es-MX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vivieron_felices_para_siemp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4216" y="452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21670"/>
              </p:ext>
            </p:extLst>
          </p:nvPr>
        </p:nvGraphicFramePr>
        <p:xfrm>
          <a:off x="2650837" y="1402175"/>
          <a:ext cx="8128000" cy="4554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sp>
        <p:nvSpPr>
          <p:cNvPr id="10" name="Subtítulo 2"/>
          <p:cNvSpPr txBox="1">
            <a:spLocks/>
          </p:cNvSpPr>
          <p:nvPr/>
        </p:nvSpPr>
        <p:spPr>
          <a:xfrm>
            <a:off x="3982668" y="3562700"/>
            <a:ext cx="133747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vivieron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5976535" y="2406510"/>
            <a:ext cx="1080047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felices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7604762" y="3562700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para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8717432" y="4817857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siempre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4" y="5145894"/>
            <a:ext cx="1255885" cy="6889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5920816"/>
            <a:ext cx="1005927" cy="68890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54" y="3675071"/>
            <a:ext cx="1761897" cy="139610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8" y="2933575"/>
            <a:ext cx="1970689" cy="81083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2" y="1646555"/>
            <a:ext cx="1707028" cy="1444877"/>
          </a:xfrm>
          <a:prstGeom prst="rect">
            <a:avLst/>
          </a:prstGeom>
        </p:spPr>
      </p:pic>
      <p:sp>
        <p:nvSpPr>
          <p:cNvPr id="24" name="Título 1"/>
          <p:cNvSpPr txBox="1">
            <a:spLocks/>
          </p:cNvSpPr>
          <p:nvPr/>
        </p:nvSpPr>
        <p:spPr>
          <a:xfrm rot="20298963">
            <a:off x="226460" y="753662"/>
            <a:ext cx="2572964" cy="838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Taller</a:t>
            </a:r>
            <a:endParaRPr lang="es-MX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25" name="vivieron_felices_para_siemp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4216" y="452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/>
          </p:nvPr>
        </p:nvGraphicFramePr>
        <p:xfrm>
          <a:off x="2032000" y="719664"/>
          <a:ext cx="8128000" cy="4554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981">
            <a:off x="4937271" y="1269386"/>
            <a:ext cx="1255885" cy="6889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94" y="2758559"/>
            <a:ext cx="1761897" cy="13961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49" y="2274375"/>
            <a:ext cx="1707028" cy="1444877"/>
          </a:xfrm>
          <a:prstGeom prst="rect">
            <a:avLst/>
          </a:prstGeom>
        </p:spPr>
      </p:pic>
      <p:sp>
        <p:nvSpPr>
          <p:cNvPr id="10" name="Subtítulo 2"/>
          <p:cNvSpPr txBox="1">
            <a:spLocks/>
          </p:cNvSpPr>
          <p:nvPr/>
        </p:nvSpPr>
        <p:spPr>
          <a:xfrm>
            <a:off x="3031324" y="2880189"/>
            <a:ext cx="133747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vivieron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5025191" y="1723999"/>
            <a:ext cx="1080047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felices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6985925" y="2880189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para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8547749" y="4360028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siempre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5920816"/>
            <a:ext cx="1005927" cy="6889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0" y="5280211"/>
            <a:ext cx="1970689" cy="810838"/>
          </a:xfrm>
          <a:prstGeom prst="rect">
            <a:avLst/>
          </a:prstGeom>
        </p:spPr>
      </p:pic>
      <p:sp>
        <p:nvSpPr>
          <p:cNvPr id="22" name="Título 1"/>
          <p:cNvSpPr txBox="1">
            <a:spLocks/>
          </p:cNvSpPr>
          <p:nvPr/>
        </p:nvSpPr>
        <p:spPr>
          <a:xfrm rot="20298963">
            <a:off x="226460" y="753662"/>
            <a:ext cx="2572964" cy="838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Taller</a:t>
            </a:r>
            <a:endParaRPr lang="es-MX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23" name="vivieron_felices_para_siemp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4216" y="452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a 13"/>
          <p:cNvGraphicFramePr>
            <a:graphicFrameLocks noGrp="1"/>
          </p:cNvGraphicFramePr>
          <p:nvPr>
            <p:extLst/>
          </p:nvPr>
        </p:nvGraphicFramePr>
        <p:xfrm>
          <a:off x="2032000" y="719664"/>
          <a:ext cx="8128000" cy="4554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208361367"/>
                    </a:ext>
                  </a:extLst>
                </a:gridCol>
              </a:tblGrid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8736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924"/>
                  </a:ext>
                </a:extLst>
              </a:tr>
              <a:tr h="1518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086352"/>
                  </a:ext>
                </a:extLst>
              </a:tr>
            </a:tbl>
          </a:graphicData>
        </a:graphic>
      </p:graphicFrame>
      <p:sp>
        <p:nvSpPr>
          <p:cNvPr id="18" name="Subtítulo 2"/>
          <p:cNvSpPr txBox="1">
            <a:spLocks/>
          </p:cNvSpPr>
          <p:nvPr/>
        </p:nvSpPr>
        <p:spPr>
          <a:xfrm>
            <a:off x="8136742" y="4241010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pre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sp>
        <p:nvSpPr>
          <p:cNvPr id="19" name="Subtítulo 2"/>
          <p:cNvSpPr txBox="1">
            <a:spLocks/>
          </p:cNvSpPr>
          <p:nvPr/>
        </p:nvSpPr>
        <p:spPr>
          <a:xfrm rot="20264713">
            <a:off x="1036889" y="1531604"/>
            <a:ext cx="1908086" cy="1685186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Mayor precisión: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 sílabas tónicas señaladas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981">
            <a:off x="4937271" y="1269386"/>
            <a:ext cx="1255885" cy="68890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94" y="2758559"/>
            <a:ext cx="1761897" cy="139610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49" y="2274375"/>
            <a:ext cx="1707028" cy="1444877"/>
          </a:xfrm>
          <a:prstGeom prst="rect">
            <a:avLst/>
          </a:prstGeom>
        </p:spPr>
      </p:pic>
      <p:sp>
        <p:nvSpPr>
          <p:cNvPr id="23" name="Subtítulo 2"/>
          <p:cNvSpPr txBox="1">
            <a:spLocks/>
          </p:cNvSpPr>
          <p:nvPr/>
        </p:nvSpPr>
        <p:spPr>
          <a:xfrm>
            <a:off x="3003615" y="2880189"/>
            <a:ext cx="1792123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latin typeface="Century" panose="02040604050505020304" pitchFamily="18" charset="0"/>
              </a:rPr>
              <a:t>vi         </a:t>
            </a:r>
            <a:r>
              <a:rPr lang="es-ES" b="1" dirty="0" err="1" smtClean="0">
                <a:latin typeface="Century" panose="02040604050505020304" pitchFamily="18" charset="0"/>
              </a:rPr>
              <a:t>on</a:t>
            </a:r>
            <a:endParaRPr lang="en-US" sz="2200" b="1" dirty="0">
              <a:latin typeface="Century" panose="02040604050505020304" pitchFamily="18" charset="0"/>
            </a:endParaRPr>
          </a:p>
        </p:txBody>
      </p:sp>
      <p:sp>
        <p:nvSpPr>
          <p:cNvPr id="24" name="Subtítulo 2"/>
          <p:cNvSpPr txBox="1">
            <a:spLocks/>
          </p:cNvSpPr>
          <p:nvPr/>
        </p:nvSpPr>
        <p:spPr>
          <a:xfrm>
            <a:off x="4911658" y="1645492"/>
            <a:ext cx="1423915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latin typeface="Century" panose="02040604050505020304" pitchFamily="18" charset="0"/>
              </a:rPr>
              <a:t>fe     ces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25" name="Subtítulo 2"/>
          <p:cNvSpPr txBox="1">
            <a:spLocks/>
          </p:cNvSpPr>
          <p:nvPr/>
        </p:nvSpPr>
        <p:spPr>
          <a:xfrm>
            <a:off x="7053226" y="2865512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 smtClean="0">
                <a:latin typeface="Century" panose="02040604050505020304" pitchFamily="18" charset="0"/>
              </a:rPr>
              <a:t>ra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26" name="Subtítulo 2"/>
          <p:cNvSpPr txBox="1">
            <a:spLocks/>
          </p:cNvSpPr>
          <p:nvPr/>
        </p:nvSpPr>
        <p:spPr>
          <a:xfrm>
            <a:off x="8089168" y="3930062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b="1" dirty="0" err="1" smtClean="0">
                <a:latin typeface="Century" panose="02040604050505020304" pitchFamily="18" charset="0"/>
              </a:rPr>
              <a:t>siem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27" name="Subtítulo 2"/>
          <p:cNvSpPr txBox="1">
            <a:spLocks/>
          </p:cNvSpPr>
          <p:nvPr/>
        </p:nvSpPr>
        <p:spPr>
          <a:xfrm>
            <a:off x="3159069" y="2396608"/>
            <a:ext cx="133747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 smtClean="0">
                <a:latin typeface="Century" panose="02040604050505020304" pitchFamily="18" charset="0"/>
              </a:rPr>
              <a:t>vier</a:t>
            </a:r>
            <a:endParaRPr lang="en-US" sz="2200" b="1" dirty="0">
              <a:latin typeface="Century" panose="02040604050505020304" pitchFamily="18" charset="0"/>
            </a:endParaRPr>
          </a:p>
        </p:txBody>
      </p:sp>
      <p:sp>
        <p:nvSpPr>
          <p:cNvPr id="28" name="Subtítulo 2"/>
          <p:cNvSpPr txBox="1">
            <a:spLocks/>
          </p:cNvSpPr>
          <p:nvPr/>
        </p:nvSpPr>
        <p:spPr>
          <a:xfrm>
            <a:off x="5015953" y="1074165"/>
            <a:ext cx="1080047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smtClean="0">
                <a:latin typeface="Century" panose="02040604050505020304" pitchFamily="18" charset="0"/>
              </a:rPr>
              <a:t>li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29" name="Subtítulo 2"/>
          <p:cNvSpPr txBox="1">
            <a:spLocks/>
          </p:cNvSpPr>
          <p:nvPr/>
        </p:nvSpPr>
        <p:spPr>
          <a:xfrm>
            <a:off x="8136742" y="4241010"/>
            <a:ext cx="1345980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b="1" dirty="0" smtClean="0">
                <a:latin typeface="Century" panose="02040604050505020304" pitchFamily="18" charset="0"/>
              </a:rPr>
              <a:t>pre</a:t>
            </a:r>
            <a:endParaRPr lang="en-US" b="1" dirty="0">
              <a:latin typeface="Century" panose="02040604050505020304" pitchFamily="18" charset="0"/>
            </a:endParaRPr>
          </a:p>
        </p:txBody>
      </p:sp>
      <p:sp>
        <p:nvSpPr>
          <p:cNvPr id="30" name="Subtítulo 2"/>
          <p:cNvSpPr txBox="1">
            <a:spLocks/>
          </p:cNvSpPr>
          <p:nvPr/>
        </p:nvSpPr>
        <p:spPr>
          <a:xfrm>
            <a:off x="6541196" y="2487119"/>
            <a:ext cx="889458" cy="64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 smtClean="0">
                <a:latin typeface="Century" panose="02040604050505020304" pitchFamily="18" charset="0"/>
              </a:rPr>
              <a:t>pa</a:t>
            </a:r>
            <a:endParaRPr lang="en-US" b="1" dirty="0">
              <a:latin typeface="Century" panose="020406040505050203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5920816"/>
            <a:ext cx="1005927" cy="68890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0" y="5280211"/>
            <a:ext cx="1970689" cy="810838"/>
          </a:xfrm>
          <a:prstGeom prst="rect">
            <a:avLst/>
          </a:prstGeom>
        </p:spPr>
      </p:pic>
      <p:sp>
        <p:nvSpPr>
          <p:cNvPr id="35" name="Título 1"/>
          <p:cNvSpPr txBox="1">
            <a:spLocks/>
          </p:cNvSpPr>
          <p:nvPr/>
        </p:nvSpPr>
        <p:spPr>
          <a:xfrm rot="20298963">
            <a:off x="226460" y="753662"/>
            <a:ext cx="2572964" cy="838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Taller</a:t>
            </a:r>
            <a:endParaRPr lang="es-MX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36" name="vivieron_felices_para_siemp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4216" y="452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5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Neurolingüística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2B0403-961D-43CC-BAA3-395CB10193D0}"/>
              </a:ext>
            </a:extLst>
          </p:cNvPr>
          <p:cNvSpPr txBox="1"/>
          <p:nvPr/>
        </p:nvSpPr>
        <p:spPr>
          <a:xfrm>
            <a:off x="8332787" y="1813694"/>
            <a:ext cx="53895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050" dirty="0" err="1">
                <a:solidFill>
                  <a:schemeClr val="bg1"/>
                </a:solidFill>
              </a:rPr>
              <a:t>XXXXXXX</a:t>
            </a:r>
            <a:endParaRPr lang="es-MX" sz="105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9A82EE0-5A95-42C5-9010-BF96F3D0561F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46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07362B-7F27-40F2-913F-0C536D446678}"/>
              </a:ext>
            </a:extLst>
          </p:cNvPr>
          <p:cNvSpPr/>
          <p:nvPr/>
        </p:nvSpPr>
        <p:spPr>
          <a:xfrm>
            <a:off x="2078745" y="5360242"/>
            <a:ext cx="4140878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Exterior del cerebro humano</a:t>
            </a:r>
            <a:endParaRPr lang="es-MX" sz="24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DAA0C97-1ACC-498B-B2A0-3EE4BB734253}"/>
              </a:ext>
            </a:extLst>
          </p:cNvPr>
          <p:cNvSpPr/>
          <p:nvPr/>
        </p:nvSpPr>
        <p:spPr>
          <a:xfrm>
            <a:off x="6809572" y="5360243"/>
            <a:ext cx="461962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24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Lóbulos principales</a:t>
            </a:r>
            <a:endParaRPr lang="es-MX" sz="2400" b="1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7F26336-6601-45DA-8515-CCF07D6F1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3" t="11873" r="28690" b="5905"/>
          <a:stretch/>
        </p:blipFill>
        <p:spPr>
          <a:xfrm>
            <a:off x="1965760" y="1366887"/>
            <a:ext cx="4253286" cy="3695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2A6FF53-CFFA-4D65-BC07-A2F2D2288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/>
          <a:stretch/>
        </p:blipFill>
        <p:spPr>
          <a:xfrm>
            <a:off x="6696330" y="1366887"/>
            <a:ext cx="4485087" cy="36691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9834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82" y="683906"/>
            <a:ext cx="9580563" cy="128089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Tarea: Ahora en francés y lenguas vivas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451953"/>
          </a:xfr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frase </a:t>
            </a:r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analizar o enunciar?</a:t>
            </a:r>
            <a:endParaRPr lang="es-E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¿Cuántos tonemas tiene la lengua?</a:t>
            </a:r>
          </a:p>
          <a:p>
            <a:pPr marL="0"/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82" y="683906"/>
            <a:ext cx="9580563" cy="128089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Tarea: Ahora en francés y lenguas vivas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949525"/>
          </a:xfr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frase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analizar o enunciar?</a:t>
            </a:r>
            <a:endParaRPr lang="es-E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¿Cuántos tonemas tiene la lengua?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¿Tienen las tonemas significado semántico?</a:t>
            </a:r>
          </a:p>
          <a:p>
            <a:pPr marL="0"/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82" y="683906"/>
            <a:ext cx="9580563" cy="128089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Tarea: Ahora en francés y lenguas vivas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944670"/>
          </a:xfr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frase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analizar o enunciar?</a:t>
            </a:r>
            <a:endParaRPr lang="es-E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¿Cuántos tonemas tiene la lengua?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¿Tienen las tonemas significado semántico?</a:t>
            </a:r>
          </a:p>
          <a:p>
            <a:pPr marL="800100" lvl="2"/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r>
              <a:rPr lang="es-E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respuesta es </a:t>
            </a:r>
            <a:r>
              <a:rPr lang="es-E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afirmativa: </a:t>
            </a:r>
            <a:r>
              <a:rPr lang="es-E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una lengua tonal.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¿Hay movimiento </a:t>
            </a:r>
            <a:r>
              <a:rPr lang="es-ES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</a:t>
            </a:r>
            <a:r>
              <a:rPr lang="es-E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silábica</a:t>
            </a:r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/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82" y="683906"/>
            <a:ext cx="9580563" cy="128089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Tarea: Ahora en francés y lenguas vivas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80686"/>
          </a:xfr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frase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analizar o enunciar?</a:t>
            </a:r>
            <a:endParaRPr lang="es-E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¿Cuántos tonemas tiene la lengua?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¿Tienen las tonemas significado semántico?</a:t>
            </a:r>
          </a:p>
          <a:p>
            <a:pPr marL="800100" lvl="2"/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respuesta es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afirmativa: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una lengua tonal.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¿Hay movimiento </a:t>
            </a:r>
            <a:r>
              <a:rPr lang="es-ES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</a:t>
            </a:r>
            <a:r>
              <a:rPr lang="es-E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silábica</a:t>
            </a:r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¿Hay diversidad tonal entre dialécticos (variantes)?</a:t>
            </a:r>
          </a:p>
          <a:p>
            <a:pPr marL="0"/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82" y="683906"/>
            <a:ext cx="9580563" cy="1280890"/>
          </a:xfrm>
        </p:spPr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Tarea: Ahora en francés y lenguas vivas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878259"/>
          </a:xfr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¿Cuál es la frase </a:t>
            </a:r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analizar o enunciar?</a:t>
            </a:r>
            <a:endParaRPr lang="es-E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¿Cuántos tonemas tiene la lengua?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¿Tienen las tonemas significado semántico?</a:t>
            </a:r>
          </a:p>
          <a:p>
            <a:pPr marL="800100" lvl="2"/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respuesta es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afirmativa: </a:t>
            </a:r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una lengua tonal.</a:t>
            </a:r>
          </a:p>
          <a:p>
            <a:pPr marL="0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¿Hay movimiento </a:t>
            </a:r>
            <a:r>
              <a:rPr lang="es-ES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</a:t>
            </a:r>
            <a:r>
              <a:rPr lang="es-E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silábica</a:t>
            </a:r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/>
            <a:r>
              <a:rPr lang="es-E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¿Hay diversidad </a:t>
            </a:r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tonal entre dialécticos (variantes)?</a:t>
            </a:r>
          </a:p>
          <a:p>
            <a:pPr marL="800100" lvl="2"/>
            <a:r>
              <a:rPr lang="es-E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Recomendación: Tono y </a:t>
            </a:r>
            <a:r>
              <a:rPr lang="es-E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ritmo universales para </a:t>
            </a:r>
            <a:r>
              <a:rPr lang="es-E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principiantes.</a:t>
            </a:r>
            <a:endParaRPr lang="es-E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/>
            <a:endParaRPr lang="es-MX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325687"/>
            <a:ext cx="9580563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Mapa esquemático de memoria episódica</a:t>
            </a:r>
            <a:endParaRPr lang="es-MX" b="1" i="1" dirty="0">
              <a:latin typeface="Garamond" panose="020204040303010108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109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352ACCC-D635-40F8-B9CD-3C8888D10EB8}"/>
              </a:ext>
            </a:extLst>
          </p:cNvPr>
          <p:cNvSpPr/>
          <p:nvPr/>
        </p:nvSpPr>
        <p:spPr>
          <a:xfrm>
            <a:off x="3968683" y="4432502"/>
            <a:ext cx="4062954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Eslabones con hipocampo construidos a la brevedad…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45B9EE-7C4B-40A0-83CF-5D0BCDD6F3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b="13423"/>
          <a:stretch/>
        </p:blipFill>
        <p:spPr>
          <a:xfrm>
            <a:off x="1649926" y="1096343"/>
            <a:ext cx="10128810" cy="333615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C936411-0DDE-4152-8A44-47B81DBB3426}"/>
              </a:ext>
            </a:extLst>
          </p:cNvPr>
          <p:cNvSpPr/>
          <p:nvPr/>
        </p:nvSpPr>
        <p:spPr>
          <a:xfrm>
            <a:off x="8031637" y="5372840"/>
            <a:ext cx="4009534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…con práctica, eslabones entre elementos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1777CED-3527-4658-ADC6-204EE758D52B}"/>
              </a:ext>
            </a:extLst>
          </p:cNvPr>
          <p:cNvSpPr/>
          <p:nvPr/>
        </p:nvSpPr>
        <p:spPr>
          <a:xfrm>
            <a:off x="2063392" y="1144912"/>
            <a:ext cx="13560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endParaRPr lang="it-IT" sz="2400" b="1" dirty="0">
              <a:solidFill>
                <a:schemeClr val="bg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E66A8BB-6E90-4116-A6C8-8EAA0448A38A}"/>
              </a:ext>
            </a:extLst>
          </p:cNvPr>
          <p:cNvSpPr/>
          <p:nvPr/>
        </p:nvSpPr>
        <p:spPr>
          <a:xfrm>
            <a:off x="8591549" y="1090600"/>
            <a:ext cx="17811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endParaRPr lang="it-IT" sz="2400" b="1" dirty="0">
              <a:solidFill>
                <a:schemeClr val="bg1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¿Cognición o afecto?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5" name="Gráfico 4" descr="Cerebro en cabeza">
            <a:extLst>
              <a:ext uri="{FF2B5EF4-FFF2-40B4-BE49-F238E27FC236}">
                <a16:creationId xmlns:a16="http://schemas.microsoft.com/office/drawing/2014/main" id="{E2BBB528-C277-4742-A479-A01EBC7E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344" y="4199576"/>
            <a:ext cx="2133607" cy="2133607"/>
          </a:xfrm>
          <a:prstGeom prst="rect">
            <a:avLst/>
          </a:prstGeom>
        </p:spPr>
      </p:pic>
      <p:pic>
        <p:nvPicPr>
          <p:cNvPr id="7" name="Picture 6" descr="Resultado de imagen para heart">
            <a:extLst>
              <a:ext uri="{FF2B5EF4-FFF2-40B4-BE49-F238E27FC236}">
                <a16:creationId xmlns:a16="http://schemas.microsoft.com/office/drawing/2014/main" id="{E180EC8D-0AB3-479B-B626-A6932DCD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03" y="4392939"/>
            <a:ext cx="1996438" cy="1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2679DCB-E23B-43A4-97FA-D5197B216341}"/>
              </a:ext>
            </a:extLst>
          </p:cNvPr>
          <p:cNvSpPr txBox="1"/>
          <p:nvPr/>
        </p:nvSpPr>
        <p:spPr>
          <a:xfrm>
            <a:off x="4372521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A965A8-B53E-4CDE-9AC1-4F334AA08429}"/>
              </a:ext>
            </a:extLst>
          </p:cNvPr>
          <p:cNvSpPr txBox="1"/>
          <p:nvPr/>
        </p:nvSpPr>
        <p:spPr>
          <a:xfrm>
            <a:off x="6994114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69" y="624110"/>
            <a:ext cx="8911687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¿Cognición o afecto?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44A2C16-FDEB-4799-A9C4-726A0C89FDD1}"/>
              </a:ext>
            </a:extLst>
          </p:cNvPr>
          <p:cNvSpPr txBox="1">
            <a:spLocks/>
          </p:cNvSpPr>
          <p:nvPr/>
        </p:nvSpPr>
        <p:spPr>
          <a:xfrm>
            <a:off x="2538270" y="161016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latin typeface="Garamond" panose="02020404030301010803" pitchFamily="18" charset="0"/>
              </a:rPr>
              <a:t>¡Cognición </a:t>
            </a:r>
            <a:r>
              <a:rPr lang="es-MX" b="1" i="1" dirty="0" smtClean="0">
                <a:latin typeface="Garamond" panose="02020404030301010803" pitchFamily="18" charset="0"/>
              </a:rPr>
              <a:t>Y</a:t>
            </a:r>
            <a:r>
              <a:rPr lang="es-MX" b="1" dirty="0" smtClean="0">
                <a:latin typeface="Garamond" panose="02020404030301010803" pitchFamily="18" charset="0"/>
              </a:rPr>
              <a:t> afecto!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5" name="Gráfico 4" descr="Cerebro en cabeza">
            <a:extLst>
              <a:ext uri="{FF2B5EF4-FFF2-40B4-BE49-F238E27FC236}">
                <a16:creationId xmlns:a16="http://schemas.microsoft.com/office/drawing/2014/main" id="{E2BBB528-C277-4742-A479-A01EBC7E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344" y="4199576"/>
            <a:ext cx="2133607" cy="2133607"/>
          </a:xfrm>
          <a:prstGeom prst="rect">
            <a:avLst/>
          </a:prstGeom>
        </p:spPr>
      </p:pic>
      <p:pic>
        <p:nvPicPr>
          <p:cNvPr id="7" name="Picture 6" descr="Resultado de imagen para heart">
            <a:extLst>
              <a:ext uri="{FF2B5EF4-FFF2-40B4-BE49-F238E27FC236}">
                <a16:creationId xmlns:a16="http://schemas.microsoft.com/office/drawing/2014/main" id="{E180EC8D-0AB3-479B-B626-A6932DCD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03" y="4392939"/>
            <a:ext cx="1996438" cy="1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2679DCB-E23B-43A4-97FA-D5197B216341}"/>
              </a:ext>
            </a:extLst>
          </p:cNvPr>
          <p:cNvSpPr txBox="1"/>
          <p:nvPr/>
        </p:nvSpPr>
        <p:spPr>
          <a:xfrm>
            <a:off x="4372521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A965A8-B53E-4CDE-9AC1-4F334AA08429}"/>
              </a:ext>
            </a:extLst>
          </p:cNvPr>
          <p:cNvSpPr txBox="1"/>
          <p:nvPr/>
        </p:nvSpPr>
        <p:spPr>
          <a:xfrm>
            <a:off x="6994114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69" y="624110"/>
            <a:ext cx="8911687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¿Cognición o afecto?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44A2C16-FDEB-4799-A9C4-726A0C89FDD1}"/>
              </a:ext>
            </a:extLst>
          </p:cNvPr>
          <p:cNvSpPr txBox="1">
            <a:spLocks/>
          </p:cNvSpPr>
          <p:nvPr/>
        </p:nvSpPr>
        <p:spPr>
          <a:xfrm>
            <a:off x="2538270" y="1610167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latin typeface="Garamond" panose="02020404030301010803" pitchFamily="18" charset="0"/>
              </a:rPr>
              <a:t>¡Cognición </a:t>
            </a:r>
            <a:r>
              <a:rPr lang="es-MX" b="1" i="1" dirty="0" smtClean="0">
                <a:latin typeface="Garamond" panose="02020404030301010803" pitchFamily="18" charset="0"/>
              </a:rPr>
              <a:t>Y</a:t>
            </a:r>
            <a:r>
              <a:rPr lang="es-MX" b="1" dirty="0" smtClean="0">
                <a:latin typeface="Garamond" panose="02020404030301010803" pitchFamily="18" charset="0"/>
              </a:rPr>
              <a:t> afecto!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5" name="Gráfico 4" descr="Cerebro en cabeza">
            <a:extLst>
              <a:ext uri="{FF2B5EF4-FFF2-40B4-BE49-F238E27FC236}">
                <a16:creationId xmlns:a16="http://schemas.microsoft.com/office/drawing/2014/main" id="{E2BBB528-C277-4742-A479-A01EBC7E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344" y="4199576"/>
            <a:ext cx="2133607" cy="2133607"/>
          </a:xfrm>
          <a:prstGeom prst="rect">
            <a:avLst/>
          </a:prstGeom>
        </p:spPr>
      </p:pic>
      <p:pic>
        <p:nvPicPr>
          <p:cNvPr id="7" name="Picture 6" descr="Resultado de imagen para heart">
            <a:extLst>
              <a:ext uri="{FF2B5EF4-FFF2-40B4-BE49-F238E27FC236}">
                <a16:creationId xmlns:a16="http://schemas.microsoft.com/office/drawing/2014/main" id="{E180EC8D-0AB3-479B-B626-A6932DCD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03" y="4392939"/>
            <a:ext cx="1996438" cy="1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2679DCB-E23B-43A4-97FA-D5197B216341}"/>
              </a:ext>
            </a:extLst>
          </p:cNvPr>
          <p:cNvSpPr txBox="1"/>
          <p:nvPr/>
        </p:nvSpPr>
        <p:spPr>
          <a:xfrm>
            <a:off x="4372521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A965A8-B53E-4CDE-9AC1-4F334AA08429}"/>
              </a:ext>
            </a:extLst>
          </p:cNvPr>
          <p:cNvSpPr txBox="1"/>
          <p:nvPr/>
        </p:nvSpPr>
        <p:spPr>
          <a:xfrm>
            <a:off x="6994114" y="3877114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44A2C16-FDEB-4799-A9C4-726A0C89FDD1}"/>
              </a:ext>
            </a:extLst>
          </p:cNvPr>
          <p:cNvSpPr txBox="1">
            <a:spLocks/>
          </p:cNvSpPr>
          <p:nvPr/>
        </p:nvSpPr>
        <p:spPr>
          <a:xfrm>
            <a:off x="2592924" y="2910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err="1" smtClean="0">
                <a:latin typeface="Garamond" panose="02020404030301010803" pitchFamily="18" charset="0"/>
              </a:rPr>
              <a:t>googlear</a:t>
            </a:r>
            <a:r>
              <a:rPr lang="es-MX" b="1" dirty="0" smtClean="0">
                <a:latin typeface="Garamond" panose="02020404030301010803" pitchFamily="18" charset="0"/>
              </a:rPr>
              <a:t>: “Siders + </a:t>
            </a:r>
            <a:r>
              <a:rPr lang="es-MX" b="1" dirty="0" err="1" smtClean="0">
                <a:latin typeface="Garamond" panose="02020404030301010803" pitchFamily="18" charset="0"/>
              </a:rPr>
              <a:t>intonation</a:t>
            </a:r>
            <a:r>
              <a:rPr lang="es-MX" b="1" dirty="0" smtClean="0">
                <a:latin typeface="Garamond" panose="02020404030301010803" pitchFamily="18" charset="0"/>
              </a:rPr>
              <a:t>”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36042" t="16621" r="34187"/>
          <a:stretch/>
        </p:blipFill>
        <p:spPr>
          <a:xfrm>
            <a:off x="9138574" y="888060"/>
            <a:ext cx="2833334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Referencias</a:t>
            </a:r>
            <a:endParaRPr lang="es-MX" b="1" dirty="0">
              <a:latin typeface="Garamond" panose="02020404030301010803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4719B-D446-447D-8E9A-2AAEAEB5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5" y="1323975"/>
            <a:ext cx="9496425" cy="528637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Arnold, Jane. 1999. </a:t>
            </a:r>
            <a:r>
              <a:rPr lang="en-US" b="1" i="1" dirty="0">
                <a:latin typeface="Garamond" panose="02020404030301010803" pitchFamily="18" charset="0"/>
              </a:rPr>
              <a:t>Affect in Language Learning</a:t>
            </a:r>
            <a:r>
              <a:rPr lang="en-US" b="1" dirty="0">
                <a:latin typeface="Garamond" panose="02020404030301010803" pitchFamily="18" charset="0"/>
              </a:rPr>
              <a:t>. Cambridge: Cambridge University Press.</a:t>
            </a:r>
          </a:p>
          <a:p>
            <a:r>
              <a:rPr lang="en-US" b="1" dirty="0">
                <a:latin typeface="Garamond" panose="02020404030301010803" pitchFamily="18" charset="0"/>
              </a:rPr>
              <a:t>Bruner, Jerome. 1996. </a:t>
            </a:r>
            <a:r>
              <a:rPr lang="en-US" b="1" i="1" dirty="0">
                <a:latin typeface="Garamond" panose="02020404030301010803" pitchFamily="18" charset="0"/>
              </a:rPr>
              <a:t>The Culture of Education</a:t>
            </a:r>
            <a:r>
              <a:rPr lang="en-US" b="1" dirty="0">
                <a:latin typeface="Garamond" panose="02020404030301010803" pitchFamily="18" charset="0"/>
              </a:rPr>
              <a:t>. Cambridge: Harvard University Press.</a:t>
            </a:r>
          </a:p>
          <a:p>
            <a:r>
              <a:rPr lang="en-US" b="1" dirty="0" err="1">
                <a:latin typeface="Garamond" panose="02020404030301010803" pitchFamily="18" charset="0"/>
              </a:rPr>
              <a:t>Cassany</a:t>
            </a:r>
            <a:r>
              <a:rPr lang="en-US" b="1" dirty="0">
                <a:latin typeface="Garamond" panose="02020404030301010803" pitchFamily="18" charset="0"/>
              </a:rPr>
              <a:t>, Daniel, Luna, Marta &amp; Sanz </a:t>
            </a:r>
            <a:r>
              <a:rPr lang="en-US" b="1" dirty="0" err="1">
                <a:latin typeface="Garamond" panose="02020404030301010803" pitchFamily="18" charset="0"/>
              </a:rPr>
              <a:t>Glòria</a:t>
            </a:r>
            <a:r>
              <a:rPr lang="en-US" b="1" dirty="0">
                <a:latin typeface="Garamond" panose="02020404030301010803" pitchFamily="18" charset="0"/>
              </a:rPr>
              <a:t>. 2005. </a:t>
            </a:r>
            <a:r>
              <a:rPr lang="en-US" b="1" i="1" dirty="0" err="1">
                <a:latin typeface="Garamond" panose="02020404030301010803" pitchFamily="18" charset="0"/>
              </a:rPr>
              <a:t>Enseñar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lengua</a:t>
            </a:r>
            <a:r>
              <a:rPr lang="en-US" b="1" dirty="0">
                <a:latin typeface="Garamond" panose="02020404030301010803" pitchFamily="18" charset="0"/>
              </a:rPr>
              <a:t>. Barcelona: </a:t>
            </a:r>
            <a:r>
              <a:rPr lang="en-US" b="1" dirty="0" err="1">
                <a:latin typeface="Garamond" panose="02020404030301010803" pitchFamily="18" charset="0"/>
              </a:rPr>
              <a:t>Graó</a:t>
            </a:r>
            <a:r>
              <a:rPr lang="en-US" b="1" dirty="0">
                <a:latin typeface="Garamond" panose="02020404030301010803" pitchFamily="18" charset="0"/>
              </a:rPr>
              <a:t>.</a:t>
            </a:r>
          </a:p>
          <a:p>
            <a:r>
              <a:rPr lang="en-US" b="1" dirty="0" err="1">
                <a:latin typeface="Garamond" panose="02020404030301010803" pitchFamily="18" charset="0"/>
              </a:rPr>
              <a:t>Díez</a:t>
            </a:r>
            <a:r>
              <a:rPr lang="en-US" b="1" dirty="0">
                <a:latin typeface="Garamond" panose="02020404030301010803" pitchFamily="18" charset="0"/>
              </a:rPr>
              <a:t> de </a:t>
            </a:r>
            <a:r>
              <a:rPr lang="en-US" b="1" dirty="0" err="1">
                <a:latin typeface="Garamond" panose="02020404030301010803" pitchFamily="18" charset="0"/>
              </a:rPr>
              <a:t>Ulzurrun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 err="1">
                <a:latin typeface="Garamond" panose="02020404030301010803" pitchFamily="18" charset="0"/>
              </a:rPr>
              <a:t>Pausas</a:t>
            </a:r>
            <a:r>
              <a:rPr lang="en-US" b="1" dirty="0">
                <a:latin typeface="Garamond" panose="02020404030301010803" pitchFamily="18" charset="0"/>
              </a:rPr>
              <a:t>, </a:t>
            </a:r>
            <a:r>
              <a:rPr lang="en-US" b="1" dirty="0" err="1">
                <a:latin typeface="Garamond" panose="02020404030301010803" pitchFamily="18" charset="0"/>
              </a:rPr>
              <a:t>Ascen</a:t>
            </a:r>
            <a:r>
              <a:rPr lang="en-US" b="1" dirty="0">
                <a:latin typeface="Garamond" panose="02020404030301010803" pitchFamily="18" charset="0"/>
              </a:rPr>
              <a:t>. 2003. </a:t>
            </a:r>
            <a:r>
              <a:rPr lang="en-US" b="1" i="1" dirty="0">
                <a:latin typeface="Garamond" panose="02020404030301010803" pitchFamily="18" charset="0"/>
              </a:rPr>
              <a:t>El </a:t>
            </a:r>
            <a:r>
              <a:rPr lang="en-US" b="1" i="1" dirty="0" err="1">
                <a:latin typeface="Garamond" panose="02020404030301010803" pitchFamily="18" charset="0"/>
              </a:rPr>
              <a:t>aprendizaje</a:t>
            </a:r>
            <a:r>
              <a:rPr lang="en-US" b="1" i="1" dirty="0">
                <a:latin typeface="Garamond" panose="02020404030301010803" pitchFamily="18" charset="0"/>
              </a:rPr>
              <a:t> de la </a:t>
            </a:r>
            <a:r>
              <a:rPr lang="en-US" b="1" i="1" dirty="0" err="1">
                <a:latin typeface="Garamond" panose="02020404030301010803" pitchFamily="18" charset="0"/>
              </a:rPr>
              <a:t>lectoescritura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desde</a:t>
            </a:r>
            <a:r>
              <a:rPr lang="en-US" b="1" i="1" dirty="0">
                <a:latin typeface="Garamond" panose="02020404030301010803" pitchFamily="18" charset="0"/>
              </a:rPr>
              <a:t> una </a:t>
            </a:r>
            <a:r>
              <a:rPr lang="en-US" b="1" i="1" dirty="0" err="1">
                <a:latin typeface="Garamond" panose="02020404030301010803" pitchFamily="18" charset="0"/>
              </a:rPr>
              <a:t>perspectiva</a:t>
            </a:r>
            <a:r>
              <a:rPr lang="en-US" b="1" i="1" dirty="0">
                <a:latin typeface="Garamond" panose="02020404030301010803" pitchFamily="18" charset="0"/>
              </a:rPr>
              <a:t> </a:t>
            </a:r>
            <a:r>
              <a:rPr lang="en-US" b="1" i="1" dirty="0" err="1">
                <a:latin typeface="Garamond" panose="02020404030301010803" pitchFamily="18" charset="0"/>
              </a:rPr>
              <a:t>constructivista</a:t>
            </a:r>
            <a:r>
              <a:rPr lang="en-US" b="1" dirty="0">
                <a:latin typeface="Garamond" panose="02020404030301010803" pitchFamily="18" charset="0"/>
              </a:rPr>
              <a:t>, vol. II. Barcelona: </a:t>
            </a:r>
            <a:r>
              <a:rPr lang="en-US" b="1" dirty="0" err="1">
                <a:latin typeface="Garamond" panose="02020404030301010803" pitchFamily="18" charset="0"/>
              </a:rPr>
              <a:t>Graó</a:t>
            </a:r>
            <a:r>
              <a:rPr lang="en-US" b="1" dirty="0">
                <a:latin typeface="Garamond" panose="02020404030301010803" pitchFamily="18" charset="0"/>
              </a:rPr>
              <a:t>.</a:t>
            </a:r>
          </a:p>
          <a:p>
            <a:r>
              <a:rPr lang="en-US" b="1" dirty="0">
                <a:latin typeface="Garamond" panose="02020404030301010803" pitchFamily="18" charset="0"/>
              </a:rPr>
              <a:t>Gluck, Mark A., Mercado, Eduardo &amp; Myers, Catherine E. 2008. </a:t>
            </a:r>
            <a:r>
              <a:rPr lang="en-US" b="1" i="1" dirty="0">
                <a:latin typeface="Garamond" panose="02020404030301010803" pitchFamily="18" charset="0"/>
              </a:rPr>
              <a:t>Learning and Memory: from Brain to Behavior</a:t>
            </a:r>
            <a:r>
              <a:rPr lang="en-US" b="1" dirty="0">
                <a:latin typeface="Garamond" panose="02020404030301010803" pitchFamily="18" charset="0"/>
              </a:rPr>
              <a:t>. New York: Worth.</a:t>
            </a:r>
          </a:p>
          <a:p>
            <a:r>
              <a:rPr lang="en-US" b="1" dirty="0">
                <a:latin typeface="Garamond" panose="02020404030301010803" pitchFamily="18" charset="0"/>
              </a:rPr>
              <a:t>Goodman, Ken. 2005. </a:t>
            </a:r>
            <a:r>
              <a:rPr lang="en-US" b="1" i="1" dirty="0">
                <a:latin typeface="Garamond" panose="02020404030301010803" pitchFamily="18" charset="0"/>
              </a:rPr>
              <a:t>What’s Whole in Whole Language</a:t>
            </a:r>
            <a:r>
              <a:rPr lang="en-US" b="1" dirty="0">
                <a:latin typeface="Garamond" panose="02020404030301010803" pitchFamily="18" charset="0"/>
              </a:rPr>
              <a:t>. Berkeley: </a:t>
            </a:r>
            <a:r>
              <a:rPr lang="en-US" b="1" dirty="0" err="1">
                <a:latin typeface="Garamond" panose="02020404030301010803" pitchFamily="18" charset="0"/>
              </a:rPr>
              <a:t>RDR</a:t>
            </a:r>
            <a:r>
              <a:rPr lang="en-US" b="1" dirty="0">
                <a:latin typeface="Garamond" panose="02020404030301010803" pitchFamily="18" charset="0"/>
              </a:rPr>
              <a:t> Books.</a:t>
            </a:r>
          </a:p>
          <a:p>
            <a:r>
              <a:rPr lang="en-US" b="1" dirty="0">
                <a:latin typeface="Garamond" panose="02020404030301010803" pitchFamily="18" charset="0"/>
              </a:rPr>
              <a:t>Richards, Jack C. &amp; Rodgers, Theodore S. 1986. </a:t>
            </a:r>
            <a:r>
              <a:rPr lang="en-US" b="1" i="1" dirty="0">
                <a:latin typeface="Garamond" panose="02020404030301010803" pitchFamily="18" charset="0"/>
              </a:rPr>
              <a:t>Approaches and Methods in Language Teaching</a:t>
            </a:r>
            <a:r>
              <a:rPr lang="en-US" b="1" dirty="0">
                <a:latin typeface="Garamond" panose="02020404030301010803" pitchFamily="18" charset="0"/>
              </a:rPr>
              <a:t>. Cambridge: Cambridge University Press.</a:t>
            </a:r>
          </a:p>
          <a:p>
            <a:r>
              <a:rPr lang="es-ES" b="1" dirty="0">
                <a:latin typeface="Garamond" panose="02020404030301010803" pitchFamily="18" charset="0"/>
              </a:rPr>
              <a:t>Siders Vogt, Terrence Nevin. (2018). </a:t>
            </a:r>
            <a:r>
              <a:rPr lang="es-ES" b="1" i="1" dirty="0">
                <a:latin typeface="Garamond" panose="02020404030301010803" pitchFamily="18" charset="0"/>
              </a:rPr>
              <a:t>English Stress and </a:t>
            </a:r>
            <a:r>
              <a:rPr lang="es-ES" b="1" i="1" dirty="0" err="1">
                <a:latin typeface="Garamond" panose="02020404030301010803" pitchFamily="18" charset="0"/>
              </a:rPr>
              <a:t>Intonation</a:t>
            </a:r>
            <a:r>
              <a:rPr lang="es-ES" b="1" i="1" dirty="0">
                <a:latin typeface="Garamond" panose="02020404030301010803" pitchFamily="18" charset="0"/>
              </a:rPr>
              <a:t>: </a:t>
            </a:r>
            <a:r>
              <a:rPr lang="es-ES" b="1" i="1" dirty="0" err="1">
                <a:latin typeface="Garamond" panose="02020404030301010803" pitchFamily="18" charset="0"/>
              </a:rPr>
              <a:t>Words</a:t>
            </a:r>
            <a:r>
              <a:rPr lang="es-ES" b="1" i="1" dirty="0">
                <a:latin typeface="Garamond" panose="02020404030301010803" pitchFamily="18" charset="0"/>
              </a:rPr>
              <a:t>, </a:t>
            </a:r>
            <a:r>
              <a:rPr lang="es-ES" b="1" i="1" dirty="0" err="1">
                <a:latin typeface="Garamond" panose="02020404030301010803" pitchFamily="18" charset="0"/>
              </a:rPr>
              <a:t>Phrasal</a:t>
            </a:r>
            <a:r>
              <a:rPr lang="es-ES" b="1" i="1" dirty="0">
                <a:latin typeface="Garamond" panose="02020404030301010803" pitchFamily="18" charset="0"/>
              </a:rPr>
              <a:t> </a:t>
            </a:r>
            <a:r>
              <a:rPr lang="es-ES" b="1" i="1" dirty="0" err="1">
                <a:latin typeface="Garamond" panose="02020404030301010803" pitchFamily="18" charset="0"/>
              </a:rPr>
              <a:t>Verbs</a:t>
            </a:r>
            <a:r>
              <a:rPr lang="es-ES" b="1" i="1" dirty="0">
                <a:latin typeface="Garamond" panose="02020404030301010803" pitchFamily="18" charset="0"/>
              </a:rPr>
              <a:t>, and </a:t>
            </a:r>
            <a:r>
              <a:rPr lang="es-ES" b="1" i="1" dirty="0" err="1">
                <a:latin typeface="Garamond" panose="02020404030301010803" pitchFamily="18" charset="0"/>
              </a:rPr>
              <a:t>Discourse</a:t>
            </a:r>
            <a:r>
              <a:rPr lang="es-ES" b="1" dirty="0">
                <a:latin typeface="Garamond" panose="02020404030301010803" pitchFamily="18" charset="0"/>
              </a:rPr>
              <a:t>. Ciudad de México: Universidad Pedagógica Nacional. http://editorial.upnvirtual.edu.mx/index.php/9-publicaciones-upn/394-english-stress-and-intonation-words-phrasal-verbs-and-discourse</a:t>
            </a:r>
            <a:endParaRPr lang="es-ES" b="1" dirty="0" smtClean="0">
              <a:latin typeface="Garamond" panose="02020404030301010803" pitchFamily="18" charset="0"/>
            </a:endParaRPr>
          </a:p>
          <a:p>
            <a:r>
              <a:rPr lang="es-ES" b="1" dirty="0" smtClean="0">
                <a:latin typeface="Garamond" panose="02020404030301010803" pitchFamily="18" charset="0"/>
              </a:rPr>
              <a:t>Siders Vogt, Terrence Nevin. </a:t>
            </a:r>
            <a:r>
              <a:rPr lang="es-ES" b="1" dirty="0">
                <a:latin typeface="Garamond" panose="02020404030301010803" pitchFamily="18" charset="0"/>
              </a:rPr>
              <a:t>2011. </a:t>
            </a:r>
            <a:r>
              <a:rPr lang="es-ES" b="1" i="1" dirty="0" smtClean="0">
                <a:latin typeface="Garamond" panose="02020404030301010803" pitchFamily="18" charset="0"/>
              </a:rPr>
              <a:t>Una intervención educativa por televisión de la prosodia del inglés como lengua extranjera</a:t>
            </a:r>
            <a:r>
              <a:rPr lang="es-ES" b="1" dirty="0">
                <a:latin typeface="Garamond" panose="02020404030301010803" pitchFamily="18" charset="0"/>
              </a:rPr>
              <a:t>. Tesis de Maestría</a:t>
            </a:r>
            <a:r>
              <a:rPr lang="es-ES" b="1" dirty="0" smtClean="0">
                <a:latin typeface="Garamond" panose="02020404030301010803" pitchFamily="18" charset="0"/>
              </a:rPr>
              <a:t>.</a:t>
            </a:r>
            <a:r>
              <a:rPr lang="es-ES" b="1" dirty="0">
                <a:latin typeface="Garamond" panose="02020404030301010803" pitchFamily="18" charset="0"/>
              </a:rPr>
              <a:t> </a:t>
            </a:r>
            <a:r>
              <a:rPr lang="es-ES" b="1" dirty="0" smtClean="0">
                <a:latin typeface="Garamond" panose="02020404030301010803" pitchFamily="18" charset="0"/>
              </a:rPr>
              <a:t>México, D.F.: </a:t>
            </a:r>
            <a:r>
              <a:rPr lang="es-ES" b="1" dirty="0">
                <a:latin typeface="Garamond" panose="02020404030301010803" pitchFamily="18" charset="0"/>
              </a:rPr>
              <a:t>Universidad Nacional Autónoma de </a:t>
            </a:r>
            <a:r>
              <a:rPr lang="es-ES" b="1" dirty="0" smtClean="0">
                <a:latin typeface="Garamond" panose="02020404030301010803" pitchFamily="18" charset="0"/>
              </a:rPr>
              <a:t>México.</a:t>
            </a:r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 err="1" smtClean="0">
                <a:latin typeface="Garamond" panose="02020404030301010803" pitchFamily="18" charset="0"/>
              </a:rPr>
              <a:t>Turbill</a:t>
            </a:r>
            <a:r>
              <a:rPr lang="en-US" b="1" dirty="0">
                <a:latin typeface="Garamond" panose="02020404030301010803" pitchFamily="18" charset="0"/>
              </a:rPr>
              <a:t>, Jan &amp; Cambourne, Brian. 1997. </a:t>
            </a:r>
            <a:r>
              <a:rPr lang="en-US" b="1" i="1" dirty="0">
                <a:latin typeface="Garamond" panose="02020404030301010803" pitchFamily="18" charset="0"/>
              </a:rPr>
              <a:t>The Changing Face of Whole Language</a:t>
            </a:r>
            <a:r>
              <a:rPr lang="en-US" b="1" dirty="0">
                <a:latin typeface="Garamond" panose="02020404030301010803" pitchFamily="18" charset="0"/>
              </a:rPr>
              <a:t>. Australian Literacy Educators’ Association.</a:t>
            </a:r>
          </a:p>
          <a:p>
            <a:r>
              <a:rPr lang="en-US" b="1" dirty="0">
                <a:latin typeface="Garamond" panose="02020404030301010803" pitchFamily="18" charset="0"/>
              </a:rPr>
              <a:t>Wolf, Maryanne. 2007. </a:t>
            </a:r>
            <a:r>
              <a:rPr lang="en-US" b="1" i="1" dirty="0">
                <a:latin typeface="Garamond" panose="02020404030301010803" pitchFamily="18" charset="0"/>
              </a:rPr>
              <a:t>Proust and the Squid: The Story and Science of the Reading Brain</a:t>
            </a:r>
            <a:r>
              <a:rPr lang="en-US" b="1" dirty="0">
                <a:latin typeface="Garamond" panose="02020404030301010803" pitchFamily="18" charset="0"/>
              </a:rPr>
              <a:t>. New York: HarperCollins.</a:t>
            </a:r>
          </a:p>
        </p:txBody>
      </p:sp>
    </p:spTree>
    <p:extLst>
      <p:ext uri="{BB962C8B-B14F-4D97-AF65-F5344CB8AC3E}">
        <p14:creationId xmlns:p14="http://schemas.microsoft.com/office/powerpoint/2010/main" val="19795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Áreas de comprensión y expresión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D209C8-64E5-4873-BAA9-7FBC3F2B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3"/>
          <a:stretch/>
        </p:blipFill>
        <p:spPr>
          <a:xfrm>
            <a:off x="2592925" y="1703551"/>
            <a:ext cx="6396384" cy="42495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518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73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CBAFE83-65E5-417D-8BC2-8905461041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50" y="2022016"/>
            <a:ext cx="3352939" cy="427355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Ilustraciones del cerebro de:</a:t>
            </a:r>
            <a:r>
              <a:rPr lang="es-MX" b="1" dirty="0">
                <a:latin typeface="Garamond" panose="02020404030301010803" pitchFamily="18" charset="0"/>
              </a:rPr>
              <a:t/>
            </a:r>
            <a:br>
              <a:rPr lang="es-MX" b="1" dirty="0">
                <a:latin typeface="Garamond" panose="02020404030301010803" pitchFamily="18" charset="0"/>
              </a:rPr>
            </a:br>
            <a:r>
              <a:rPr lang="es-MX" sz="3200" b="1" i="1" dirty="0" smtClean="0">
                <a:latin typeface="Garamond" panose="02020404030301010803" pitchFamily="18" charset="0"/>
              </a:rPr>
              <a:t>clasificación GTQ</a:t>
            </a:r>
            <a:r>
              <a:rPr lang="es-MX" sz="3200" b="1" dirty="0" smtClean="0">
                <a:latin typeface="Garamond" panose="02020404030301010803" pitchFamily="18" charset="0"/>
              </a:rPr>
              <a:t>: BF318 </a:t>
            </a:r>
            <a:r>
              <a:rPr lang="es-MX" sz="3200" b="1" dirty="0" err="1">
                <a:latin typeface="Garamond" panose="02020404030301010803" pitchFamily="18" charset="0"/>
              </a:rPr>
              <a:t>G5.2</a:t>
            </a:r>
            <a:r>
              <a:rPr lang="es-MX" sz="3200" b="1" dirty="0">
                <a:latin typeface="Garamond" panose="020204040303010108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FABF9-16B5-4FBE-AB26-D8DBA65D2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" sz="49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Sólo con </a:t>
            </a:r>
            <a:r>
              <a:rPr lang="es-ES" sz="49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el corazón se puede ver bien; lo esencial es invisible para los ojos</a:t>
            </a:r>
            <a:r>
              <a:rPr lang="es-MX" sz="49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C92A18-B6CD-41D7-BEFB-681F084A9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474139"/>
            <a:ext cx="8915399" cy="9932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Terrence Nevin Siders Vogt,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M.A.L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r>
              <a:rPr lang="es-MX" sz="2400" b="1" dirty="0" err="1">
                <a:solidFill>
                  <a:srgbClr val="C00000"/>
                </a:solidFill>
                <a:latin typeface="Garamond" panose="02020404030301010803" pitchFamily="18" charset="0"/>
              </a:rPr>
              <a:t>tnevin@upn.mx</a:t>
            </a:r>
            <a:endParaRPr lang="es-MX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endParaRPr lang="es-MX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10DDA1-5B24-4641-B147-8B1DC31E9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12" y="572953"/>
            <a:ext cx="1778119" cy="1510371"/>
          </a:xfrm>
          <a:prstGeom prst="rect">
            <a:avLst/>
          </a:prstGeom>
        </p:spPr>
      </p:pic>
      <p:pic>
        <p:nvPicPr>
          <p:cNvPr id="6" name="Gráfico 5" descr="Cerebro en cabeza">
            <a:extLst>
              <a:ext uri="{FF2B5EF4-FFF2-40B4-BE49-F238E27FC236}">
                <a16:creationId xmlns:a16="http://schemas.microsoft.com/office/drawing/2014/main" id="{8E76B23E-FD78-4E07-A088-C180B194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7388" y="4533584"/>
            <a:ext cx="2133607" cy="2133607"/>
          </a:xfrm>
          <a:prstGeom prst="rect">
            <a:avLst/>
          </a:prstGeom>
        </p:spPr>
      </p:pic>
      <p:pic>
        <p:nvPicPr>
          <p:cNvPr id="7" name="Picture 6" descr="Resultado de imagen para heart">
            <a:extLst>
              <a:ext uri="{FF2B5EF4-FFF2-40B4-BE49-F238E27FC236}">
                <a16:creationId xmlns:a16="http://schemas.microsoft.com/office/drawing/2014/main" id="{4469FFAA-7DF9-4C55-9A3C-9190F9CF8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947" y="4726947"/>
            <a:ext cx="1996438" cy="17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E46AC9-57BF-4F49-A268-7FB1C29253EB}"/>
              </a:ext>
            </a:extLst>
          </p:cNvPr>
          <p:cNvSpPr txBox="1"/>
          <p:nvPr/>
        </p:nvSpPr>
        <p:spPr>
          <a:xfrm>
            <a:off x="6735565" y="4211122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5C27A4-D34D-4311-8A1F-0C02A5F0636D}"/>
              </a:ext>
            </a:extLst>
          </p:cNvPr>
          <p:cNvSpPr txBox="1"/>
          <p:nvPr/>
        </p:nvSpPr>
        <p:spPr>
          <a:xfrm>
            <a:off x="9357158" y="4211122"/>
            <a:ext cx="18582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</a:t>
            </a:r>
            <a:endParaRPr lang="es-MX" sz="16600" b="1" dirty="0">
              <a:solidFill>
                <a:schemeClr val="accent6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ED209C8-64E5-4873-BAA9-7FBC3F2B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3"/>
          <a:stretch/>
        </p:blipFill>
        <p:spPr>
          <a:xfrm>
            <a:off x="2592925" y="1703551"/>
            <a:ext cx="6396384" cy="424957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518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áfico 3" descr="Mano levantada">
            <a:extLst>
              <a:ext uri="{FF2B5EF4-FFF2-40B4-BE49-F238E27FC236}">
                <a16:creationId xmlns:a16="http://schemas.microsoft.com/office/drawing/2014/main" id="{5B732FD7-32E6-46F9-BF4F-D4CF680A1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794" y="1703551"/>
            <a:ext cx="3523527" cy="3523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 txBox="1">
            <a:spLocks/>
          </p:cNvSpPr>
          <p:nvPr/>
        </p:nvSpPr>
        <p:spPr>
          <a:xfrm>
            <a:off x="2745325" y="7765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smtClean="0">
                <a:latin typeface="Garamond" panose="02020404030301010803" pitchFamily="18" charset="0"/>
              </a:rPr>
              <a:t>Áreas de comprensión y expresión</a:t>
            </a:r>
            <a:endParaRPr lang="es-MX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67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325687"/>
            <a:ext cx="9580563" cy="1280890"/>
          </a:xfrm>
        </p:spPr>
        <p:txBody>
          <a:bodyPr>
            <a:normAutofit/>
          </a:bodyPr>
          <a:lstStyle/>
          <a:p>
            <a:r>
              <a:rPr lang="es-MX" b="1" dirty="0" smtClean="0">
                <a:latin typeface="Garamond" panose="02020404030301010803" pitchFamily="18" charset="0"/>
              </a:rPr>
              <a:t>Avances por tomografía y resonancia magnética: áreas con mayor actividad entre bilingües</a:t>
            </a:r>
            <a:endParaRPr lang="es-MX" b="1" i="1" dirty="0">
              <a:latin typeface="Garamond" panose="020204040303010108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523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35E092-1A3C-4EEE-A9A0-FCB18215E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r="12427" b="6825"/>
          <a:stretch/>
        </p:blipFill>
        <p:spPr>
          <a:xfrm>
            <a:off x="1474892" y="1837754"/>
            <a:ext cx="10099466" cy="439837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3D7E4A24-8340-4B7A-AC7B-69A2E4D7C981}"/>
              </a:ext>
            </a:extLst>
          </p:cNvPr>
          <p:cNvSpPr/>
          <p:nvPr/>
        </p:nvSpPr>
        <p:spPr>
          <a:xfrm>
            <a:off x="1828800" y="2552700"/>
            <a:ext cx="1800225" cy="12001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D7E4A24-8340-4B7A-AC7B-69A2E4D7C981}"/>
              </a:ext>
            </a:extLst>
          </p:cNvPr>
          <p:cNvSpPr/>
          <p:nvPr/>
        </p:nvSpPr>
        <p:spPr>
          <a:xfrm>
            <a:off x="4724400" y="2590800"/>
            <a:ext cx="1800225" cy="12001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D7E4A24-8340-4B7A-AC7B-69A2E4D7C981}"/>
              </a:ext>
            </a:extLst>
          </p:cNvPr>
          <p:cNvSpPr/>
          <p:nvPr/>
        </p:nvSpPr>
        <p:spPr>
          <a:xfrm>
            <a:off x="7686675" y="3905250"/>
            <a:ext cx="1800225" cy="120015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804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997" y="624110"/>
            <a:ext cx="5094008" cy="141208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latin typeface="Garamond" panose="02020404030301010803" pitchFamily="18" charset="0"/>
              </a:rPr>
              <a:t>Sistema límbico implicado en aprendizaje</a:t>
            </a:r>
            <a:br>
              <a:rPr lang="es-MX" b="1" dirty="0" smtClean="0">
                <a:latin typeface="Garamond" panose="02020404030301010803" pitchFamily="18" charset="0"/>
              </a:rPr>
            </a:br>
            <a:endParaRPr lang="es-MX" b="1" i="1" dirty="0">
              <a:latin typeface="Garamond" panose="020204040303010108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47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570273-15AF-4DBF-B3BB-537798CB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9" r="38143" b="1"/>
          <a:stretch/>
        </p:blipFill>
        <p:spPr>
          <a:xfrm>
            <a:off x="1521696" y="1734532"/>
            <a:ext cx="5390331" cy="4621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63540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344" y="663189"/>
            <a:ext cx="5094008" cy="1412080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latin typeface="Garamond" panose="02020404030301010803" pitchFamily="18" charset="0"/>
              </a:rPr>
              <a:t>Sistema límbico implicado en aprendizaje</a:t>
            </a:r>
            <a:br>
              <a:rPr lang="es-MX" b="1" dirty="0" smtClean="0">
                <a:latin typeface="Garamond" panose="02020404030301010803" pitchFamily="18" charset="0"/>
              </a:rPr>
            </a:br>
            <a:endParaRPr lang="es-MX" b="1" i="1" dirty="0">
              <a:latin typeface="Garamond" panose="020204040303010108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7358321" y="6467310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</a:t>
            </a:r>
            <a:r>
              <a:rPr lang="en-US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399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570273-15AF-4DBF-B3BB-537798CB1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9" r="38143" b="1"/>
          <a:stretch/>
        </p:blipFill>
        <p:spPr>
          <a:xfrm>
            <a:off x="1521696" y="2245538"/>
            <a:ext cx="4794263" cy="4110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1AB896-6DFA-4AE7-A13C-453192132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04" y="2245538"/>
            <a:ext cx="5549148" cy="41101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04E959E-1769-4049-B4C1-26A426E8285E}"/>
              </a:ext>
            </a:extLst>
          </p:cNvPr>
          <p:cNvSpPr txBox="1">
            <a:spLocks/>
          </p:cNvSpPr>
          <p:nvPr/>
        </p:nvSpPr>
        <p:spPr>
          <a:xfrm>
            <a:off x="6515352" y="663189"/>
            <a:ext cx="5268153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sz="3200" b="1" dirty="0" smtClean="0">
                <a:latin typeface="Garamond" panose="02020404030301010803" pitchFamily="18" charset="0"/>
              </a:rPr>
              <a:t>Sistema límbico implicado en respuesta afectiva</a:t>
            </a:r>
            <a:endParaRPr lang="es-MX" sz="3200" b="1" i="1" dirty="0">
              <a:latin typeface="Garamond" panose="02020404030301010803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3D251F0-FB90-422F-80BA-278309D8E41E}"/>
              </a:ext>
            </a:extLst>
          </p:cNvPr>
          <p:cNvSpPr/>
          <p:nvPr/>
        </p:nvSpPr>
        <p:spPr>
          <a:xfrm>
            <a:off x="2504021" y="6467309"/>
            <a:ext cx="3811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Gluck, Mercado &amp; Myers, 2008: </a:t>
            </a:r>
            <a:r>
              <a:rPr lang="en-US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8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Garamond" panose="02020404030301010803" pitchFamily="18" charset="0"/>
              </a:rPr>
              <a:t>Amígdala</a:t>
            </a:r>
            <a:endParaRPr lang="es-MX" b="1" dirty="0">
              <a:latin typeface="Garamond" panose="02020404030301010803" pitchFamily="18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772816"/>
            <a:ext cx="1846172" cy="1834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847528" y="3933056"/>
            <a:ext cx="2808312" cy="11387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Tareas de amígdala</a:t>
            </a:r>
            <a:endParaRPr lang="es-MX" sz="2800" b="1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Slade</a:t>
            </a:r>
            <a:r>
              <a:rPr lang="es-MX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12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s/f)</a:t>
            </a:r>
            <a:endParaRPr lang="es-MX" sz="12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598" y="1410399"/>
            <a:ext cx="5472608" cy="41044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7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1243</TotalTime>
  <Words>1039</Words>
  <Application>Microsoft Office PowerPoint</Application>
  <PresentationFormat>Panorámica</PresentationFormat>
  <Paragraphs>184</Paragraphs>
  <Slides>41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54" baseType="lpstr">
      <vt:lpstr>Arial</vt:lpstr>
      <vt:lpstr>Bookman Old Style</vt:lpstr>
      <vt:lpstr>Calibri</vt:lpstr>
      <vt:lpstr>Calibri Light</vt:lpstr>
      <vt:lpstr>Century</vt:lpstr>
      <vt:lpstr>Century Gothic</vt:lpstr>
      <vt:lpstr>Century Schoolbook</vt:lpstr>
      <vt:lpstr>Garamond</vt:lpstr>
      <vt:lpstr>Times New Roman</vt:lpstr>
      <vt:lpstr>Wingdings</vt:lpstr>
      <vt:lpstr>Wingdings 3</vt:lpstr>
      <vt:lpstr>Espiral</vt:lpstr>
      <vt:lpstr>Tema de Office</vt:lpstr>
      <vt:lpstr>Una guía en línea para elaborar lecciones sobre la entonación</vt:lpstr>
      <vt:lpstr>Entonación al margen de la formación docente sobre pronunciación</vt:lpstr>
      <vt:lpstr>Neurolingüística</vt:lpstr>
      <vt:lpstr>Áreas de comprensión y expresión</vt:lpstr>
      <vt:lpstr>Presentación de PowerPoint</vt:lpstr>
      <vt:lpstr>Avances por tomografía y resonancia magnética: áreas con mayor actividad entre bilingües</vt:lpstr>
      <vt:lpstr>Sistema límbico implicado en aprendizaje </vt:lpstr>
      <vt:lpstr>Sistema límbico implicado en aprendizaje </vt:lpstr>
      <vt:lpstr>Amígdala</vt:lpstr>
      <vt:lpstr>Autismo</vt:lpstr>
      <vt:lpstr>Didácticas</vt:lpstr>
      <vt:lpstr>¿Simplificar?</vt:lpstr>
      <vt:lpstr>¿Simplificar?</vt:lpstr>
      <vt:lpstr>¿Simplificar?</vt:lpstr>
      <vt:lpstr>¿Simplificar?</vt:lpstr>
      <vt:lpstr>Simplificar</vt:lpstr>
      <vt:lpstr>Simplificar</vt:lpstr>
      <vt:lpstr>Didáctica</vt:lpstr>
      <vt:lpstr>Escala de cuatro tonos para lengua inglesa</vt:lpstr>
      <vt:lpstr>Escala de tres tonos para lengua española</vt:lpstr>
      <vt:lpstr>Dinámica tonal</vt:lpstr>
      <vt:lpstr>Muestra 1</vt:lpstr>
      <vt:lpstr>Muestra 2</vt:lpstr>
      <vt:lpstr>Muestra 3: Prelectura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Tarea: Ahora en francés y lenguas vivas</vt:lpstr>
      <vt:lpstr>Tarea: Ahora en francés y lenguas vivas</vt:lpstr>
      <vt:lpstr>Tarea: Ahora en francés y lenguas vivas</vt:lpstr>
      <vt:lpstr>Tarea: Ahora en francés y lenguas vivas</vt:lpstr>
      <vt:lpstr>Tarea: Ahora en francés y lenguas vivas</vt:lpstr>
      <vt:lpstr>Mapa esquemático de memoria episódica</vt:lpstr>
      <vt:lpstr>¿Cognición o afecto?</vt:lpstr>
      <vt:lpstr>¿Cognición o afecto?</vt:lpstr>
      <vt:lpstr>¿Cognición o afecto?</vt:lpstr>
      <vt:lpstr>Referencias</vt:lpstr>
      <vt:lpstr>Ilustraciones del cerebro de: clasificación GTQ: BF318 G5.2 </vt:lpstr>
      <vt:lpstr>Sólo con el corazón se puede ver bien; lo esencial es invisible para los ojos.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Nevin Siders</dc:creator>
  <cp:lastModifiedBy>Terrence Nevin</cp:lastModifiedBy>
  <cp:revision>134</cp:revision>
  <cp:lastPrinted>2018-05-16T14:37:34Z</cp:lastPrinted>
  <dcterms:created xsi:type="dcterms:W3CDTF">2018-05-01T01:57:58Z</dcterms:created>
  <dcterms:modified xsi:type="dcterms:W3CDTF">2019-11-12T17:01:08Z</dcterms:modified>
</cp:coreProperties>
</file>