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76" r:id="rId2"/>
    <p:sldId id="268" r:id="rId3"/>
    <p:sldId id="279" r:id="rId4"/>
    <p:sldId id="278" r:id="rId5"/>
    <p:sldId id="256" r:id="rId6"/>
    <p:sldId id="280" r:id="rId7"/>
    <p:sldId id="257" r:id="rId8"/>
    <p:sldId id="261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3" r:id="rId20"/>
    <p:sldId id="291" r:id="rId21"/>
    <p:sldId id="292" r:id="rId22"/>
    <p:sldId id="294" r:id="rId23"/>
    <p:sldId id="295" r:id="rId24"/>
    <p:sldId id="296" r:id="rId25"/>
    <p:sldId id="297" r:id="rId26"/>
    <p:sldId id="298" r:id="rId27"/>
  </p:sldIdLst>
  <p:sldSz cx="1080135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110" y="108"/>
      </p:cViewPr>
      <p:guideLst>
        <p:guide orient="horz" pos="2160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0825C5-80CE-4ADA-B84B-B2B69727FD5E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DCFBCCD-A2E0-469F-BCA6-531C8FE63543}">
      <dgm:prSet phldrT="[Texto]"/>
      <dgm:spPr/>
      <dgm:t>
        <a:bodyPr/>
        <a:lstStyle/>
        <a:p>
          <a:r>
            <a:rPr lang="es-MX" b="1" dirty="0">
              <a:solidFill>
                <a:schemeClr val="tx1"/>
              </a:solidFill>
            </a:rPr>
            <a:t>Subsecretaria de Educación Básica y Normal </a:t>
          </a:r>
        </a:p>
      </dgm:t>
    </dgm:pt>
    <dgm:pt modelId="{3D44D0FF-1F2A-418F-B749-4F0E8697CB6C}" type="parTrans" cxnId="{27B86271-5C63-42DD-B5F9-2892D8A57279}">
      <dgm:prSet/>
      <dgm:spPr/>
      <dgm:t>
        <a:bodyPr/>
        <a:lstStyle/>
        <a:p>
          <a:endParaRPr lang="es-MX"/>
        </a:p>
      </dgm:t>
    </dgm:pt>
    <dgm:pt modelId="{C0572F79-C0D3-4FCA-A315-E86ACD38BABA}" type="sibTrans" cxnId="{27B86271-5C63-42DD-B5F9-2892D8A57279}">
      <dgm:prSet/>
      <dgm:spPr/>
      <dgm:t>
        <a:bodyPr/>
        <a:lstStyle/>
        <a:p>
          <a:endParaRPr lang="es-MX"/>
        </a:p>
      </dgm:t>
    </dgm:pt>
    <dgm:pt modelId="{E3F59704-6DEA-42AB-993D-F14C8646F22B}" type="asst">
      <dgm:prSet phldrT="[Texto]"/>
      <dgm:spPr/>
      <dgm:t>
        <a:bodyPr/>
        <a:lstStyle/>
        <a:p>
          <a:r>
            <a:rPr lang="es-MX" b="1" dirty="0">
              <a:solidFill>
                <a:schemeClr val="tx1"/>
              </a:solidFill>
            </a:rPr>
            <a:t>Dirección General de Materiales y Métodos Educativos  </a:t>
          </a:r>
        </a:p>
      </dgm:t>
    </dgm:pt>
    <dgm:pt modelId="{4B8953AF-0BDB-4688-ADAB-86203C38D2EB}" type="parTrans" cxnId="{60ADA7F3-69EE-4AAC-AD93-C1DB0ACBFA0C}">
      <dgm:prSet/>
      <dgm:spPr/>
      <dgm:t>
        <a:bodyPr/>
        <a:lstStyle/>
        <a:p>
          <a:endParaRPr lang="es-MX"/>
        </a:p>
      </dgm:t>
    </dgm:pt>
    <dgm:pt modelId="{C3A890B0-B315-4B29-8A2B-FDEBADAD044B}" type="sibTrans" cxnId="{60ADA7F3-69EE-4AAC-AD93-C1DB0ACBFA0C}">
      <dgm:prSet/>
      <dgm:spPr/>
      <dgm:t>
        <a:bodyPr/>
        <a:lstStyle/>
        <a:p>
          <a:endParaRPr lang="es-MX"/>
        </a:p>
      </dgm:t>
    </dgm:pt>
    <dgm:pt modelId="{B1951AA5-6A4C-47AD-9863-A533CC786B32}">
      <dgm:prSet phldrT="[Texto]"/>
      <dgm:spPr/>
      <dgm:t>
        <a:bodyPr/>
        <a:lstStyle/>
        <a:p>
          <a:r>
            <a:rPr lang="es-MX" b="1" dirty="0">
              <a:solidFill>
                <a:schemeClr val="tx1"/>
              </a:solidFill>
            </a:rPr>
            <a:t>Dirección  de Lengua y Comunicación </a:t>
          </a:r>
        </a:p>
      </dgm:t>
    </dgm:pt>
    <dgm:pt modelId="{DB6D5F52-6A96-4ABE-BA18-CCFB7EE7B619}" type="parTrans" cxnId="{22F5E964-71AE-47C7-8576-DE5A16812518}">
      <dgm:prSet/>
      <dgm:spPr/>
      <dgm:t>
        <a:bodyPr/>
        <a:lstStyle/>
        <a:p>
          <a:endParaRPr lang="es-MX"/>
        </a:p>
      </dgm:t>
    </dgm:pt>
    <dgm:pt modelId="{5855AA2B-10D7-4BE0-99DE-B1BEDFC23487}" type="sibTrans" cxnId="{22F5E964-71AE-47C7-8576-DE5A16812518}">
      <dgm:prSet/>
      <dgm:spPr/>
      <dgm:t>
        <a:bodyPr/>
        <a:lstStyle/>
        <a:p>
          <a:endParaRPr lang="es-MX"/>
        </a:p>
      </dgm:t>
    </dgm:pt>
    <dgm:pt modelId="{B0F1B253-DC96-41E4-BEC2-77B49441234E}">
      <dgm:prSet phldrT="[Texto]"/>
      <dgm:spPr/>
      <dgm:t>
        <a:bodyPr/>
        <a:lstStyle/>
        <a:p>
          <a:r>
            <a:rPr lang="es-MX" b="1" dirty="0">
              <a:solidFill>
                <a:schemeClr val="tx1"/>
              </a:solidFill>
            </a:rPr>
            <a:t>Subdirección de Español</a:t>
          </a:r>
        </a:p>
        <a:p>
          <a:r>
            <a:rPr lang="es-MX" b="1" dirty="0">
              <a:solidFill>
                <a:schemeClr val="tx1"/>
              </a:solidFill>
            </a:rPr>
            <a:t>Subdirección de Lenguas Extranjeras </a:t>
          </a:r>
        </a:p>
      </dgm:t>
    </dgm:pt>
    <dgm:pt modelId="{1E45EB60-43CA-4CE8-B4F0-A78D6BB928F6}" type="parTrans" cxnId="{94F650DB-033F-45C0-BF5A-AAFF50FD84C6}">
      <dgm:prSet/>
      <dgm:spPr/>
      <dgm:t>
        <a:bodyPr/>
        <a:lstStyle/>
        <a:p>
          <a:endParaRPr lang="es-MX"/>
        </a:p>
      </dgm:t>
    </dgm:pt>
    <dgm:pt modelId="{F8627793-5233-4B67-8379-8E30314364B2}" type="sibTrans" cxnId="{94F650DB-033F-45C0-BF5A-AAFF50FD84C6}">
      <dgm:prSet/>
      <dgm:spPr/>
      <dgm:t>
        <a:bodyPr/>
        <a:lstStyle/>
        <a:p>
          <a:endParaRPr lang="es-MX"/>
        </a:p>
      </dgm:t>
    </dgm:pt>
    <dgm:pt modelId="{10B5CE0C-075E-47EE-A3FC-F6114ECCEB58}">
      <dgm:prSet phldrT="[Texto]"/>
      <dgm:spPr/>
      <dgm:t>
        <a:bodyPr/>
        <a:lstStyle/>
        <a:p>
          <a:r>
            <a:rPr lang="es-MX" b="1" dirty="0">
              <a:solidFill>
                <a:schemeClr val="tx1"/>
              </a:solidFill>
            </a:rPr>
            <a:t>Jefatura de Proyectos de Formación y Actualización Docente </a:t>
          </a:r>
        </a:p>
        <a:p>
          <a:r>
            <a:rPr lang="es-MX" b="1" dirty="0">
              <a:solidFill>
                <a:schemeClr val="tx1"/>
              </a:solidFill>
            </a:rPr>
            <a:t> Jefatura de Proyectos de Materiales y Métodos Educativos </a:t>
          </a:r>
        </a:p>
      </dgm:t>
    </dgm:pt>
    <dgm:pt modelId="{3C0E584E-0073-489A-82B6-1E6E87D16510}" type="parTrans" cxnId="{7AAE4DB4-3947-4F18-A037-7B68B86B3B4E}">
      <dgm:prSet/>
      <dgm:spPr/>
      <dgm:t>
        <a:bodyPr/>
        <a:lstStyle/>
        <a:p>
          <a:endParaRPr lang="es-MX"/>
        </a:p>
      </dgm:t>
    </dgm:pt>
    <dgm:pt modelId="{AB3D1804-025E-47ED-B402-A9B21D3DE50E}" type="sibTrans" cxnId="{7AAE4DB4-3947-4F18-A037-7B68B86B3B4E}">
      <dgm:prSet/>
      <dgm:spPr/>
      <dgm:t>
        <a:bodyPr/>
        <a:lstStyle/>
        <a:p>
          <a:endParaRPr lang="es-MX"/>
        </a:p>
      </dgm:t>
    </dgm:pt>
    <dgm:pt modelId="{5D9E651E-57D3-427E-9BF9-A3671E1B6898}" type="pres">
      <dgm:prSet presAssocID="{780825C5-80CE-4ADA-B84B-B2B69727FD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501115D-79BC-43C1-B9A5-498D8F23A5D8}" type="pres">
      <dgm:prSet presAssocID="{1DCFBCCD-A2E0-469F-BCA6-531C8FE63543}" presName="hierRoot1" presStyleCnt="0">
        <dgm:presLayoutVars>
          <dgm:hierBranch val="init"/>
        </dgm:presLayoutVars>
      </dgm:prSet>
      <dgm:spPr/>
    </dgm:pt>
    <dgm:pt modelId="{BEBF498B-B891-4ECB-93AE-A53F48E72FF4}" type="pres">
      <dgm:prSet presAssocID="{1DCFBCCD-A2E0-469F-BCA6-531C8FE63543}" presName="rootComposite1" presStyleCnt="0"/>
      <dgm:spPr/>
    </dgm:pt>
    <dgm:pt modelId="{A3ADD184-4141-4102-B3D4-680BD7125266}" type="pres">
      <dgm:prSet presAssocID="{1DCFBCCD-A2E0-469F-BCA6-531C8FE63543}" presName="rootText1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A2F6B0-9D49-485E-8011-D1EC25271098}" type="pres">
      <dgm:prSet presAssocID="{1DCFBCCD-A2E0-469F-BCA6-531C8FE635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6B90FC-B580-4523-A248-6C511AF6A438}" type="pres">
      <dgm:prSet presAssocID="{1DCFBCCD-A2E0-469F-BCA6-531C8FE63543}" presName="hierChild2" presStyleCnt="0"/>
      <dgm:spPr/>
    </dgm:pt>
    <dgm:pt modelId="{36BF7CB2-68B2-4D26-91E5-F9F121551B26}" type="pres">
      <dgm:prSet presAssocID="{DB6D5F52-6A96-4ABE-BA18-CCFB7EE7B619}" presName="Name64" presStyleLbl="parChTrans1D2" presStyleIdx="0" presStyleCnt="2"/>
      <dgm:spPr/>
      <dgm:t>
        <a:bodyPr/>
        <a:lstStyle/>
        <a:p>
          <a:endParaRPr lang="es-ES"/>
        </a:p>
      </dgm:t>
    </dgm:pt>
    <dgm:pt modelId="{CC94A389-ADC4-4289-A9DB-87907DF368FC}" type="pres">
      <dgm:prSet presAssocID="{B1951AA5-6A4C-47AD-9863-A533CC786B32}" presName="hierRoot2" presStyleCnt="0">
        <dgm:presLayoutVars>
          <dgm:hierBranch val="init"/>
        </dgm:presLayoutVars>
      </dgm:prSet>
      <dgm:spPr/>
    </dgm:pt>
    <dgm:pt modelId="{872B9E0F-0522-4E6B-95BD-1A5776B32475}" type="pres">
      <dgm:prSet presAssocID="{B1951AA5-6A4C-47AD-9863-A533CC786B32}" presName="rootComposite" presStyleCnt="0"/>
      <dgm:spPr/>
    </dgm:pt>
    <dgm:pt modelId="{D40D9973-49E3-42FD-8633-5EA977B2F479}" type="pres">
      <dgm:prSet presAssocID="{B1951AA5-6A4C-47AD-9863-A533CC786B32}" presName="rootText" presStyleLbl="node2" presStyleIdx="0" presStyleCnt="1" custLinFactY="-100000" custLinFactNeighborX="-3676" custLinFactNeighborY="-1256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7341BF-3FAA-4B85-8289-F000F25CA5B6}" type="pres">
      <dgm:prSet presAssocID="{B1951AA5-6A4C-47AD-9863-A533CC786B32}" presName="rootConnector" presStyleLbl="node2" presStyleIdx="0" presStyleCnt="1"/>
      <dgm:spPr/>
      <dgm:t>
        <a:bodyPr/>
        <a:lstStyle/>
        <a:p>
          <a:endParaRPr lang="es-ES"/>
        </a:p>
      </dgm:t>
    </dgm:pt>
    <dgm:pt modelId="{2ED4F986-40A2-4BA7-B28B-860BF0FA2F9D}" type="pres">
      <dgm:prSet presAssocID="{B1951AA5-6A4C-47AD-9863-A533CC786B32}" presName="hierChild4" presStyleCnt="0"/>
      <dgm:spPr/>
    </dgm:pt>
    <dgm:pt modelId="{01FEF826-C655-4DE3-8964-24F994CE5BED}" type="pres">
      <dgm:prSet presAssocID="{B1951AA5-6A4C-47AD-9863-A533CC786B32}" presName="hierChild5" presStyleCnt="0"/>
      <dgm:spPr/>
    </dgm:pt>
    <dgm:pt modelId="{ED87687C-7098-4476-8E64-A232CDC61CF1}" type="pres">
      <dgm:prSet presAssocID="{1DCFBCCD-A2E0-469F-BCA6-531C8FE63543}" presName="hierChild3" presStyleCnt="0"/>
      <dgm:spPr/>
    </dgm:pt>
    <dgm:pt modelId="{0789A05A-4D02-4FFA-AC10-442111EC4C1C}" type="pres">
      <dgm:prSet presAssocID="{4B8953AF-0BDB-4688-ADAB-86203C38D2EB}" presName="Name115" presStyleLbl="parChTrans1D2" presStyleIdx="1" presStyleCnt="2"/>
      <dgm:spPr/>
      <dgm:t>
        <a:bodyPr/>
        <a:lstStyle/>
        <a:p>
          <a:endParaRPr lang="es-ES"/>
        </a:p>
      </dgm:t>
    </dgm:pt>
    <dgm:pt modelId="{93025805-288E-47E6-AF9E-166266A30C34}" type="pres">
      <dgm:prSet presAssocID="{E3F59704-6DEA-42AB-993D-F14C8646F22B}" presName="hierRoot3" presStyleCnt="0">
        <dgm:presLayoutVars>
          <dgm:hierBranch val="init"/>
        </dgm:presLayoutVars>
      </dgm:prSet>
      <dgm:spPr/>
    </dgm:pt>
    <dgm:pt modelId="{7FBED81C-8D32-4EE4-B47F-67BA0B08D589}" type="pres">
      <dgm:prSet presAssocID="{E3F59704-6DEA-42AB-993D-F14C8646F22B}" presName="rootComposite3" presStyleCnt="0"/>
      <dgm:spPr/>
    </dgm:pt>
    <dgm:pt modelId="{9CF46F4E-8A6B-4D3D-8947-91A924F1F479}" type="pres">
      <dgm:prSet presAssocID="{E3F59704-6DEA-42AB-993D-F14C8646F22B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6B5B92-A6F2-4CB1-8586-3E15108BFD6A}" type="pres">
      <dgm:prSet presAssocID="{E3F59704-6DEA-42AB-993D-F14C8646F22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B8D091D-2EE9-4BB1-A0D8-A7D43154C3FA}" type="pres">
      <dgm:prSet presAssocID="{E3F59704-6DEA-42AB-993D-F14C8646F22B}" presName="hierChild6" presStyleCnt="0"/>
      <dgm:spPr/>
    </dgm:pt>
    <dgm:pt modelId="{9CC445C9-BB33-4D98-BFB9-B2C89B225C00}" type="pres">
      <dgm:prSet presAssocID="{E3F59704-6DEA-42AB-993D-F14C8646F22B}" presName="hierChild7" presStyleCnt="0"/>
      <dgm:spPr/>
    </dgm:pt>
    <dgm:pt modelId="{33E7B160-3B0C-49B3-BDC2-BA782020D556}" type="pres">
      <dgm:prSet presAssocID="{B0F1B253-DC96-41E4-BEC2-77B49441234E}" presName="hierRoot1" presStyleCnt="0">
        <dgm:presLayoutVars>
          <dgm:hierBranch val="init"/>
        </dgm:presLayoutVars>
      </dgm:prSet>
      <dgm:spPr/>
    </dgm:pt>
    <dgm:pt modelId="{1D471830-E23E-4A1D-8957-653E9B97E40F}" type="pres">
      <dgm:prSet presAssocID="{B0F1B253-DC96-41E4-BEC2-77B49441234E}" presName="rootComposite1" presStyleCnt="0"/>
      <dgm:spPr/>
    </dgm:pt>
    <dgm:pt modelId="{559DD700-391D-4264-9233-8CB7F7B39AB1}" type="pres">
      <dgm:prSet presAssocID="{B0F1B253-DC96-41E4-BEC2-77B49441234E}" presName="rootText1" presStyleLbl="node0" presStyleIdx="1" presStyleCnt="3" custLinFactX="100000" custLinFactNeighborX="137204" custLinFactNeighborY="-709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75C877-81EE-40A7-B637-7E83FB30231E}" type="pres">
      <dgm:prSet presAssocID="{B0F1B253-DC96-41E4-BEC2-77B49441234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39ABE2-F678-44F2-AA28-6EA0656E3D23}" type="pres">
      <dgm:prSet presAssocID="{B0F1B253-DC96-41E4-BEC2-77B49441234E}" presName="hierChild2" presStyleCnt="0"/>
      <dgm:spPr/>
    </dgm:pt>
    <dgm:pt modelId="{29B96467-A74D-45FE-9156-6800E3E38BBF}" type="pres">
      <dgm:prSet presAssocID="{B0F1B253-DC96-41E4-BEC2-77B49441234E}" presName="hierChild3" presStyleCnt="0"/>
      <dgm:spPr/>
    </dgm:pt>
    <dgm:pt modelId="{7F1E2EC4-3153-47E7-8F99-3ED2AB82CAEE}" type="pres">
      <dgm:prSet presAssocID="{10B5CE0C-075E-47EE-A3FC-F6114ECCEB58}" presName="hierRoot1" presStyleCnt="0">
        <dgm:presLayoutVars>
          <dgm:hierBranch val="init"/>
        </dgm:presLayoutVars>
      </dgm:prSet>
      <dgm:spPr/>
    </dgm:pt>
    <dgm:pt modelId="{5EE31448-97B0-472D-9C89-FDB294319107}" type="pres">
      <dgm:prSet presAssocID="{10B5CE0C-075E-47EE-A3FC-F6114ECCEB58}" presName="rootComposite1" presStyleCnt="0"/>
      <dgm:spPr/>
    </dgm:pt>
    <dgm:pt modelId="{FA518F98-D39D-4DFF-BE57-E92242D4DB62}" type="pres">
      <dgm:prSet presAssocID="{10B5CE0C-075E-47EE-A3FC-F6114ECCEB58}" presName="rootText1" presStyleLbl="node0" presStyleIdx="2" presStyleCnt="3" custLinFactX="100000" custLinFactNeighborX="137204" custLinFactNeighborY="-594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13B5FB-B60D-49A8-8B80-67581E5171BE}" type="pres">
      <dgm:prSet presAssocID="{10B5CE0C-075E-47EE-A3FC-F6114ECCEB5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DDB8D36-8E6F-449D-9110-851917D278DC}" type="pres">
      <dgm:prSet presAssocID="{10B5CE0C-075E-47EE-A3FC-F6114ECCEB58}" presName="hierChild2" presStyleCnt="0"/>
      <dgm:spPr/>
    </dgm:pt>
    <dgm:pt modelId="{BF9A45F7-BB63-4221-8949-D5D14FAB5B73}" type="pres">
      <dgm:prSet presAssocID="{10B5CE0C-075E-47EE-A3FC-F6114ECCEB58}" presName="hierChild3" presStyleCnt="0"/>
      <dgm:spPr/>
    </dgm:pt>
  </dgm:ptLst>
  <dgm:cxnLst>
    <dgm:cxn modelId="{D5106ADE-6261-438F-9D9E-2AAE31B39060}" type="presOf" srcId="{B1951AA5-6A4C-47AD-9863-A533CC786B32}" destId="{DC7341BF-3FAA-4B85-8289-F000F25CA5B6}" srcOrd="1" destOrd="0" presId="urn:microsoft.com/office/officeart/2009/3/layout/HorizontalOrganizationChart"/>
    <dgm:cxn modelId="{D6484FEC-860E-48C0-A9A4-86A7FC4DDA13}" type="presOf" srcId="{B0F1B253-DC96-41E4-BEC2-77B49441234E}" destId="{F275C877-81EE-40A7-B637-7E83FB30231E}" srcOrd="1" destOrd="0" presId="urn:microsoft.com/office/officeart/2009/3/layout/HorizontalOrganizationChart"/>
    <dgm:cxn modelId="{4AA67154-2D84-4452-95FC-B671F0EDE54B}" type="presOf" srcId="{780825C5-80CE-4ADA-B84B-B2B69727FD5E}" destId="{5D9E651E-57D3-427E-9BF9-A3671E1B6898}" srcOrd="0" destOrd="0" presId="urn:microsoft.com/office/officeart/2009/3/layout/HorizontalOrganizationChart"/>
    <dgm:cxn modelId="{7AAE4DB4-3947-4F18-A037-7B68B86B3B4E}" srcId="{780825C5-80CE-4ADA-B84B-B2B69727FD5E}" destId="{10B5CE0C-075E-47EE-A3FC-F6114ECCEB58}" srcOrd="2" destOrd="0" parTransId="{3C0E584E-0073-489A-82B6-1E6E87D16510}" sibTransId="{AB3D1804-025E-47ED-B402-A9B21D3DE50E}"/>
    <dgm:cxn modelId="{60ADA7F3-69EE-4AAC-AD93-C1DB0ACBFA0C}" srcId="{1DCFBCCD-A2E0-469F-BCA6-531C8FE63543}" destId="{E3F59704-6DEA-42AB-993D-F14C8646F22B}" srcOrd="0" destOrd="0" parTransId="{4B8953AF-0BDB-4688-ADAB-86203C38D2EB}" sibTransId="{C3A890B0-B315-4B29-8A2B-FDEBADAD044B}"/>
    <dgm:cxn modelId="{302B7834-79BD-4906-8EA9-EE5AD0DE7CCC}" type="presOf" srcId="{DB6D5F52-6A96-4ABE-BA18-CCFB7EE7B619}" destId="{36BF7CB2-68B2-4D26-91E5-F9F121551B26}" srcOrd="0" destOrd="0" presId="urn:microsoft.com/office/officeart/2009/3/layout/HorizontalOrganizationChart"/>
    <dgm:cxn modelId="{D7236D16-9901-4194-80CA-27BA21B1BDBA}" type="presOf" srcId="{B0F1B253-DC96-41E4-BEC2-77B49441234E}" destId="{559DD700-391D-4264-9233-8CB7F7B39AB1}" srcOrd="0" destOrd="0" presId="urn:microsoft.com/office/officeart/2009/3/layout/HorizontalOrganizationChart"/>
    <dgm:cxn modelId="{658D1C93-5FBB-4200-8EF3-360A491B0EB5}" type="presOf" srcId="{E3F59704-6DEA-42AB-993D-F14C8646F22B}" destId="{916B5B92-A6F2-4CB1-8586-3E15108BFD6A}" srcOrd="1" destOrd="0" presId="urn:microsoft.com/office/officeart/2009/3/layout/HorizontalOrganizationChart"/>
    <dgm:cxn modelId="{D2787BAC-61A6-45DE-9C6F-E23B4D60A15D}" type="presOf" srcId="{1DCFBCCD-A2E0-469F-BCA6-531C8FE63543}" destId="{A3ADD184-4141-4102-B3D4-680BD7125266}" srcOrd="0" destOrd="0" presId="urn:microsoft.com/office/officeart/2009/3/layout/HorizontalOrganizationChart"/>
    <dgm:cxn modelId="{C4D00BD6-7A33-46B8-A33C-90C3877CBF3A}" type="presOf" srcId="{10B5CE0C-075E-47EE-A3FC-F6114ECCEB58}" destId="{FA518F98-D39D-4DFF-BE57-E92242D4DB62}" srcOrd="0" destOrd="0" presId="urn:microsoft.com/office/officeart/2009/3/layout/HorizontalOrganizationChart"/>
    <dgm:cxn modelId="{27B86271-5C63-42DD-B5F9-2892D8A57279}" srcId="{780825C5-80CE-4ADA-B84B-B2B69727FD5E}" destId="{1DCFBCCD-A2E0-469F-BCA6-531C8FE63543}" srcOrd="0" destOrd="0" parTransId="{3D44D0FF-1F2A-418F-B749-4F0E8697CB6C}" sibTransId="{C0572F79-C0D3-4FCA-A315-E86ACD38BABA}"/>
    <dgm:cxn modelId="{22F5E964-71AE-47C7-8576-DE5A16812518}" srcId="{1DCFBCCD-A2E0-469F-BCA6-531C8FE63543}" destId="{B1951AA5-6A4C-47AD-9863-A533CC786B32}" srcOrd="1" destOrd="0" parTransId="{DB6D5F52-6A96-4ABE-BA18-CCFB7EE7B619}" sibTransId="{5855AA2B-10D7-4BE0-99DE-B1BEDFC23487}"/>
    <dgm:cxn modelId="{6C100CB1-8A96-43B9-9712-5B03A23DF27C}" type="presOf" srcId="{B1951AA5-6A4C-47AD-9863-A533CC786B32}" destId="{D40D9973-49E3-42FD-8633-5EA977B2F479}" srcOrd="0" destOrd="0" presId="urn:microsoft.com/office/officeart/2009/3/layout/HorizontalOrganizationChart"/>
    <dgm:cxn modelId="{A76151DC-CF80-428F-AC78-0AB6312EC09C}" type="presOf" srcId="{1DCFBCCD-A2E0-469F-BCA6-531C8FE63543}" destId="{55A2F6B0-9D49-485E-8011-D1EC25271098}" srcOrd="1" destOrd="0" presId="urn:microsoft.com/office/officeart/2009/3/layout/HorizontalOrganizationChart"/>
    <dgm:cxn modelId="{D00B76D3-D12F-4286-BF57-FE62C8A1E2AB}" type="presOf" srcId="{10B5CE0C-075E-47EE-A3FC-F6114ECCEB58}" destId="{8713B5FB-B60D-49A8-8B80-67581E5171BE}" srcOrd="1" destOrd="0" presId="urn:microsoft.com/office/officeart/2009/3/layout/HorizontalOrganizationChart"/>
    <dgm:cxn modelId="{94F650DB-033F-45C0-BF5A-AAFF50FD84C6}" srcId="{780825C5-80CE-4ADA-B84B-B2B69727FD5E}" destId="{B0F1B253-DC96-41E4-BEC2-77B49441234E}" srcOrd="1" destOrd="0" parTransId="{1E45EB60-43CA-4CE8-B4F0-A78D6BB928F6}" sibTransId="{F8627793-5233-4B67-8379-8E30314364B2}"/>
    <dgm:cxn modelId="{BF911F8E-8393-4A18-B3B9-C051C2C90C3C}" type="presOf" srcId="{E3F59704-6DEA-42AB-993D-F14C8646F22B}" destId="{9CF46F4E-8A6B-4D3D-8947-91A924F1F479}" srcOrd="0" destOrd="0" presId="urn:microsoft.com/office/officeart/2009/3/layout/HorizontalOrganizationChart"/>
    <dgm:cxn modelId="{2FB95C92-671D-473A-93BE-532CC337FF6A}" type="presOf" srcId="{4B8953AF-0BDB-4688-ADAB-86203C38D2EB}" destId="{0789A05A-4D02-4FFA-AC10-442111EC4C1C}" srcOrd="0" destOrd="0" presId="urn:microsoft.com/office/officeart/2009/3/layout/HorizontalOrganizationChart"/>
    <dgm:cxn modelId="{1E3DFCA0-A066-4E09-8C19-622E75695B34}" type="presParOf" srcId="{5D9E651E-57D3-427E-9BF9-A3671E1B6898}" destId="{4501115D-79BC-43C1-B9A5-498D8F23A5D8}" srcOrd="0" destOrd="0" presId="urn:microsoft.com/office/officeart/2009/3/layout/HorizontalOrganizationChart"/>
    <dgm:cxn modelId="{06EDAB4F-CB2D-4270-8C90-1AE96192C028}" type="presParOf" srcId="{4501115D-79BC-43C1-B9A5-498D8F23A5D8}" destId="{BEBF498B-B891-4ECB-93AE-A53F48E72FF4}" srcOrd="0" destOrd="0" presId="urn:microsoft.com/office/officeart/2009/3/layout/HorizontalOrganizationChart"/>
    <dgm:cxn modelId="{FB472423-CB78-4FC7-B079-44155127B392}" type="presParOf" srcId="{BEBF498B-B891-4ECB-93AE-A53F48E72FF4}" destId="{A3ADD184-4141-4102-B3D4-680BD7125266}" srcOrd="0" destOrd="0" presId="urn:microsoft.com/office/officeart/2009/3/layout/HorizontalOrganizationChart"/>
    <dgm:cxn modelId="{186B8B80-6463-42B8-8D1D-01317E1629CA}" type="presParOf" srcId="{BEBF498B-B891-4ECB-93AE-A53F48E72FF4}" destId="{55A2F6B0-9D49-485E-8011-D1EC25271098}" srcOrd="1" destOrd="0" presId="urn:microsoft.com/office/officeart/2009/3/layout/HorizontalOrganizationChart"/>
    <dgm:cxn modelId="{B0425FD4-057B-4141-918D-559D94E562A8}" type="presParOf" srcId="{4501115D-79BC-43C1-B9A5-498D8F23A5D8}" destId="{C06B90FC-B580-4523-A248-6C511AF6A438}" srcOrd="1" destOrd="0" presId="urn:microsoft.com/office/officeart/2009/3/layout/HorizontalOrganizationChart"/>
    <dgm:cxn modelId="{00FD771F-6D53-4D15-8D40-BCBF727EEC69}" type="presParOf" srcId="{C06B90FC-B580-4523-A248-6C511AF6A438}" destId="{36BF7CB2-68B2-4D26-91E5-F9F121551B26}" srcOrd="0" destOrd="0" presId="urn:microsoft.com/office/officeart/2009/3/layout/HorizontalOrganizationChart"/>
    <dgm:cxn modelId="{E75267C2-2936-49E0-947E-B6F25DC26DBD}" type="presParOf" srcId="{C06B90FC-B580-4523-A248-6C511AF6A438}" destId="{CC94A389-ADC4-4289-A9DB-87907DF368FC}" srcOrd="1" destOrd="0" presId="urn:microsoft.com/office/officeart/2009/3/layout/HorizontalOrganizationChart"/>
    <dgm:cxn modelId="{B7908924-E35B-4609-A407-31FF49C3F447}" type="presParOf" srcId="{CC94A389-ADC4-4289-A9DB-87907DF368FC}" destId="{872B9E0F-0522-4E6B-95BD-1A5776B32475}" srcOrd="0" destOrd="0" presId="urn:microsoft.com/office/officeart/2009/3/layout/HorizontalOrganizationChart"/>
    <dgm:cxn modelId="{66FE9A5E-75DC-469A-BAD7-EF26446DFC7F}" type="presParOf" srcId="{872B9E0F-0522-4E6B-95BD-1A5776B32475}" destId="{D40D9973-49E3-42FD-8633-5EA977B2F479}" srcOrd="0" destOrd="0" presId="urn:microsoft.com/office/officeart/2009/3/layout/HorizontalOrganizationChart"/>
    <dgm:cxn modelId="{53920980-6DBC-4384-9A6E-D890AA963345}" type="presParOf" srcId="{872B9E0F-0522-4E6B-95BD-1A5776B32475}" destId="{DC7341BF-3FAA-4B85-8289-F000F25CA5B6}" srcOrd="1" destOrd="0" presId="urn:microsoft.com/office/officeart/2009/3/layout/HorizontalOrganizationChart"/>
    <dgm:cxn modelId="{CC3905A1-9298-4B48-AC4A-8F2EDC516DE9}" type="presParOf" srcId="{CC94A389-ADC4-4289-A9DB-87907DF368FC}" destId="{2ED4F986-40A2-4BA7-B28B-860BF0FA2F9D}" srcOrd="1" destOrd="0" presId="urn:microsoft.com/office/officeart/2009/3/layout/HorizontalOrganizationChart"/>
    <dgm:cxn modelId="{9C04AA05-9E16-4C07-9118-279731A5ED09}" type="presParOf" srcId="{CC94A389-ADC4-4289-A9DB-87907DF368FC}" destId="{01FEF826-C655-4DE3-8964-24F994CE5BED}" srcOrd="2" destOrd="0" presId="urn:microsoft.com/office/officeart/2009/3/layout/HorizontalOrganizationChart"/>
    <dgm:cxn modelId="{2C29BB55-FC55-4825-81C7-680B35F7158F}" type="presParOf" srcId="{4501115D-79BC-43C1-B9A5-498D8F23A5D8}" destId="{ED87687C-7098-4476-8E64-A232CDC61CF1}" srcOrd="2" destOrd="0" presId="urn:microsoft.com/office/officeart/2009/3/layout/HorizontalOrganizationChart"/>
    <dgm:cxn modelId="{41E1CB46-DDF7-4500-B506-37629E5B6736}" type="presParOf" srcId="{ED87687C-7098-4476-8E64-A232CDC61CF1}" destId="{0789A05A-4D02-4FFA-AC10-442111EC4C1C}" srcOrd="0" destOrd="0" presId="urn:microsoft.com/office/officeart/2009/3/layout/HorizontalOrganizationChart"/>
    <dgm:cxn modelId="{FE990440-AB80-4E10-A558-25A4795F2452}" type="presParOf" srcId="{ED87687C-7098-4476-8E64-A232CDC61CF1}" destId="{93025805-288E-47E6-AF9E-166266A30C34}" srcOrd="1" destOrd="0" presId="urn:microsoft.com/office/officeart/2009/3/layout/HorizontalOrganizationChart"/>
    <dgm:cxn modelId="{D0E17DED-519A-4373-9D72-AC4CA26A350A}" type="presParOf" srcId="{93025805-288E-47E6-AF9E-166266A30C34}" destId="{7FBED81C-8D32-4EE4-B47F-67BA0B08D589}" srcOrd="0" destOrd="0" presId="urn:microsoft.com/office/officeart/2009/3/layout/HorizontalOrganizationChart"/>
    <dgm:cxn modelId="{0EFBC4F3-DC25-406B-9D00-FB4370E3185D}" type="presParOf" srcId="{7FBED81C-8D32-4EE4-B47F-67BA0B08D589}" destId="{9CF46F4E-8A6B-4D3D-8947-91A924F1F479}" srcOrd="0" destOrd="0" presId="urn:microsoft.com/office/officeart/2009/3/layout/HorizontalOrganizationChart"/>
    <dgm:cxn modelId="{9F9B9D88-CF89-4FAD-A974-FEDEEC6D0CE7}" type="presParOf" srcId="{7FBED81C-8D32-4EE4-B47F-67BA0B08D589}" destId="{916B5B92-A6F2-4CB1-8586-3E15108BFD6A}" srcOrd="1" destOrd="0" presId="urn:microsoft.com/office/officeart/2009/3/layout/HorizontalOrganizationChart"/>
    <dgm:cxn modelId="{2FA4C51C-284F-42FC-988C-C04DF2954F42}" type="presParOf" srcId="{93025805-288E-47E6-AF9E-166266A30C34}" destId="{CB8D091D-2EE9-4BB1-A0D8-A7D43154C3FA}" srcOrd="1" destOrd="0" presId="urn:microsoft.com/office/officeart/2009/3/layout/HorizontalOrganizationChart"/>
    <dgm:cxn modelId="{1A4D447D-C1AD-46AB-A796-0383E343C987}" type="presParOf" srcId="{93025805-288E-47E6-AF9E-166266A30C34}" destId="{9CC445C9-BB33-4D98-BFB9-B2C89B225C00}" srcOrd="2" destOrd="0" presId="urn:microsoft.com/office/officeart/2009/3/layout/HorizontalOrganizationChart"/>
    <dgm:cxn modelId="{049B0A1E-D819-4960-AB82-1D6A3021262C}" type="presParOf" srcId="{5D9E651E-57D3-427E-9BF9-A3671E1B6898}" destId="{33E7B160-3B0C-49B3-BDC2-BA782020D556}" srcOrd="1" destOrd="0" presId="urn:microsoft.com/office/officeart/2009/3/layout/HorizontalOrganizationChart"/>
    <dgm:cxn modelId="{A3ED4313-31DE-4D92-86B2-D93A010EEDFF}" type="presParOf" srcId="{33E7B160-3B0C-49B3-BDC2-BA782020D556}" destId="{1D471830-E23E-4A1D-8957-653E9B97E40F}" srcOrd="0" destOrd="0" presId="urn:microsoft.com/office/officeart/2009/3/layout/HorizontalOrganizationChart"/>
    <dgm:cxn modelId="{28D3E699-05F5-4B09-83A5-886F7A6FB5FE}" type="presParOf" srcId="{1D471830-E23E-4A1D-8957-653E9B97E40F}" destId="{559DD700-391D-4264-9233-8CB7F7B39AB1}" srcOrd="0" destOrd="0" presId="urn:microsoft.com/office/officeart/2009/3/layout/HorizontalOrganizationChart"/>
    <dgm:cxn modelId="{5B686B49-F7CA-4109-A8F4-B668BC88B33E}" type="presParOf" srcId="{1D471830-E23E-4A1D-8957-653E9B97E40F}" destId="{F275C877-81EE-40A7-B637-7E83FB30231E}" srcOrd="1" destOrd="0" presId="urn:microsoft.com/office/officeart/2009/3/layout/HorizontalOrganizationChart"/>
    <dgm:cxn modelId="{BF213C5C-E7DA-448B-904E-DF06E3F1F683}" type="presParOf" srcId="{33E7B160-3B0C-49B3-BDC2-BA782020D556}" destId="{9739ABE2-F678-44F2-AA28-6EA0656E3D23}" srcOrd="1" destOrd="0" presId="urn:microsoft.com/office/officeart/2009/3/layout/HorizontalOrganizationChart"/>
    <dgm:cxn modelId="{7511E044-A830-49C0-91EB-C194E756CA34}" type="presParOf" srcId="{33E7B160-3B0C-49B3-BDC2-BA782020D556}" destId="{29B96467-A74D-45FE-9156-6800E3E38BBF}" srcOrd="2" destOrd="0" presId="urn:microsoft.com/office/officeart/2009/3/layout/HorizontalOrganizationChart"/>
    <dgm:cxn modelId="{B5C5C9BC-49E4-41E6-BD1E-938BBA9A314F}" type="presParOf" srcId="{5D9E651E-57D3-427E-9BF9-A3671E1B6898}" destId="{7F1E2EC4-3153-47E7-8F99-3ED2AB82CAEE}" srcOrd="2" destOrd="0" presId="urn:microsoft.com/office/officeart/2009/3/layout/HorizontalOrganizationChart"/>
    <dgm:cxn modelId="{CF00E9C1-8170-481C-831E-B3EEDBCCE48A}" type="presParOf" srcId="{7F1E2EC4-3153-47E7-8F99-3ED2AB82CAEE}" destId="{5EE31448-97B0-472D-9C89-FDB294319107}" srcOrd="0" destOrd="0" presId="urn:microsoft.com/office/officeart/2009/3/layout/HorizontalOrganizationChart"/>
    <dgm:cxn modelId="{3596854E-2C2C-4211-A216-13E5F0B44416}" type="presParOf" srcId="{5EE31448-97B0-472D-9C89-FDB294319107}" destId="{FA518F98-D39D-4DFF-BE57-E92242D4DB62}" srcOrd="0" destOrd="0" presId="urn:microsoft.com/office/officeart/2009/3/layout/HorizontalOrganizationChart"/>
    <dgm:cxn modelId="{500A79E3-1E2F-4943-80CC-0B14386F93C4}" type="presParOf" srcId="{5EE31448-97B0-472D-9C89-FDB294319107}" destId="{8713B5FB-B60D-49A8-8B80-67581E5171BE}" srcOrd="1" destOrd="0" presId="urn:microsoft.com/office/officeart/2009/3/layout/HorizontalOrganizationChart"/>
    <dgm:cxn modelId="{2ED75237-E070-4A1C-8AB3-8ACBAC2BB4D3}" type="presParOf" srcId="{7F1E2EC4-3153-47E7-8F99-3ED2AB82CAEE}" destId="{5DDB8D36-8E6F-449D-9110-851917D278DC}" srcOrd="1" destOrd="0" presId="urn:microsoft.com/office/officeart/2009/3/layout/HorizontalOrganizationChart"/>
    <dgm:cxn modelId="{4DBC28D4-09C8-4713-AE9A-DDBC25A328D5}" type="presParOf" srcId="{7F1E2EC4-3153-47E7-8F99-3ED2AB82CAEE}" destId="{BF9A45F7-BB63-4221-8949-D5D14FAB5B73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9A05A-4D02-4FFA-AC10-442111EC4C1C}">
      <dsp:nvSpPr>
        <dsp:cNvPr id="0" name=""/>
        <dsp:cNvSpPr/>
      </dsp:nvSpPr>
      <dsp:spPr>
        <a:xfrm>
          <a:off x="3093825" y="1058383"/>
          <a:ext cx="2162758" cy="193103"/>
        </a:xfrm>
        <a:custGeom>
          <a:avLst/>
          <a:gdLst/>
          <a:ahLst/>
          <a:cxnLst/>
          <a:rect l="0" t="0" r="0" b="0"/>
          <a:pathLst>
            <a:path>
              <a:moveTo>
                <a:pt x="0" y="193103"/>
              </a:moveTo>
              <a:lnTo>
                <a:pt x="2162758" y="193103"/>
              </a:lnTo>
              <a:lnTo>
                <a:pt x="2162758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BF7CB2-68B2-4D26-91E5-F9F121551B26}">
      <dsp:nvSpPr>
        <dsp:cNvPr id="0" name=""/>
        <dsp:cNvSpPr/>
      </dsp:nvSpPr>
      <dsp:spPr>
        <a:xfrm>
          <a:off x="3093825" y="471172"/>
          <a:ext cx="4211940" cy="780314"/>
        </a:xfrm>
        <a:custGeom>
          <a:avLst/>
          <a:gdLst/>
          <a:ahLst/>
          <a:cxnLst/>
          <a:rect l="0" t="0" r="0" b="0"/>
          <a:pathLst>
            <a:path>
              <a:moveTo>
                <a:pt x="0" y="780314"/>
              </a:moveTo>
              <a:lnTo>
                <a:pt x="3902975" y="780314"/>
              </a:lnTo>
              <a:lnTo>
                <a:pt x="3902975" y="0"/>
              </a:lnTo>
              <a:lnTo>
                <a:pt x="4211940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DD184-4141-4102-B3D4-680BD7125266}">
      <dsp:nvSpPr>
        <dsp:cNvPr id="0" name=""/>
        <dsp:cNvSpPr/>
      </dsp:nvSpPr>
      <dsp:spPr>
        <a:xfrm>
          <a:off x="4170" y="780314"/>
          <a:ext cx="3089654" cy="942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>
              <a:solidFill>
                <a:schemeClr val="tx1"/>
              </a:solidFill>
            </a:rPr>
            <a:t>Subsecretaria de Educación Básica y Normal </a:t>
          </a:r>
        </a:p>
      </dsp:txBody>
      <dsp:txXfrm>
        <a:off x="4170" y="780314"/>
        <a:ext cx="3089654" cy="942344"/>
      </dsp:txXfrm>
    </dsp:sp>
    <dsp:sp modelId="{D40D9973-49E3-42FD-8633-5EA977B2F479}">
      <dsp:nvSpPr>
        <dsp:cNvPr id="0" name=""/>
        <dsp:cNvSpPr/>
      </dsp:nvSpPr>
      <dsp:spPr>
        <a:xfrm>
          <a:off x="7305765" y="0"/>
          <a:ext cx="3089654" cy="942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>
              <a:solidFill>
                <a:schemeClr val="tx1"/>
              </a:solidFill>
            </a:rPr>
            <a:t>Dirección  de Lengua y Comunicación </a:t>
          </a:r>
        </a:p>
      </dsp:txBody>
      <dsp:txXfrm>
        <a:off x="7305765" y="0"/>
        <a:ext cx="3089654" cy="942344"/>
      </dsp:txXfrm>
    </dsp:sp>
    <dsp:sp modelId="{9CF46F4E-8A6B-4D3D-8947-91A924F1F479}">
      <dsp:nvSpPr>
        <dsp:cNvPr id="0" name=""/>
        <dsp:cNvSpPr/>
      </dsp:nvSpPr>
      <dsp:spPr>
        <a:xfrm>
          <a:off x="3711756" y="116038"/>
          <a:ext cx="3089654" cy="942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>
              <a:solidFill>
                <a:schemeClr val="tx1"/>
              </a:solidFill>
            </a:rPr>
            <a:t>Dirección General de Materiales y Métodos Educativos  </a:t>
          </a:r>
        </a:p>
      </dsp:txBody>
      <dsp:txXfrm>
        <a:off x="3711756" y="116038"/>
        <a:ext cx="3089654" cy="942344"/>
      </dsp:txXfrm>
    </dsp:sp>
    <dsp:sp modelId="{559DD700-391D-4264-9233-8CB7F7B39AB1}">
      <dsp:nvSpPr>
        <dsp:cNvPr id="0" name=""/>
        <dsp:cNvSpPr/>
      </dsp:nvSpPr>
      <dsp:spPr>
        <a:xfrm>
          <a:off x="7332954" y="1440554"/>
          <a:ext cx="3089654" cy="942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>
              <a:solidFill>
                <a:schemeClr val="tx1"/>
              </a:solidFill>
            </a:rPr>
            <a:t>Subdirección de Español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>
              <a:solidFill>
                <a:schemeClr val="tx1"/>
              </a:solidFill>
            </a:rPr>
            <a:t>Subdirección de Lenguas Extranjeras </a:t>
          </a:r>
        </a:p>
      </dsp:txBody>
      <dsp:txXfrm>
        <a:off x="7332954" y="1440554"/>
        <a:ext cx="3089654" cy="942344"/>
      </dsp:txXfrm>
    </dsp:sp>
    <dsp:sp modelId="{FA518F98-D39D-4DFF-BE57-E92242D4DB62}">
      <dsp:nvSpPr>
        <dsp:cNvPr id="0" name=""/>
        <dsp:cNvSpPr/>
      </dsp:nvSpPr>
      <dsp:spPr>
        <a:xfrm>
          <a:off x="7332954" y="2877513"/>
          <a:ext cx="3089654" cy="942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>
              <a:solidFill>
                <a:schemeClr val="tx1"/>
              </a:solidFill>
            </a:rPr>
            <a:t>Jefatura de Proyectos de Formación y Actualización Docente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>
              <a:solidFill>
                <a:schemeClr val="tx1"/>
              </a:solidFill>
            </a:rPr>
            <a:t> Jefatura de Proyectos de Materiales y Métodos Educativos </a:t>
          </a:r>
        </a:p>
      </dsp:txBody>
      <dsp:txXfrm>
        <a:off x="7332954" y="2877513"/>
        <a:ext cx="3089654" cy="942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AD42A-C07B-4A38-A2F6-F67EDB89E5D4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1143000"/>
            <a:ext cx="48609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3C05D-166E-46DE-93E5-DD8D0908D4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5691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080135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10801" y="6053328"/>
            <a:ext cx="26571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786748" y="6044184"/>
            <a:ext cx="801460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790349" y="4038600"/>
            <a:ext cx="7650956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790349" y="6050037"/>
            <a:ext cx="792099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90011" y="6068699"/>
            <a:ext cx="2430304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7831700-C582-47E5-BCD6-BD5E1859E757}" type="datetimeFigureOut">
              <a:rPr lang="tr-TR" smtClean="0"/>
              <a:t>25.10.2019</a:t>
            </a:fld>
            <a:endParaRPr lang="tr-T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463371" y="236539"/>
            <a:ext cx="6930866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9451181" y="228600"/>
            <a:ext cx="990124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33A995-C5E7-496A-B789-DE84D514F775}" type="slidenum">
              <a:rPr lang="tr-TR" smtClean="0"/>
              <a:t>‹Nº›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1700-C582-47E5-BCD6-BD5E1859E757}" type="datetimeFigureOut">
              <a:rPr lang="tr-TR" smtClean="0"/>
              <a:t>25.10.2019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A995-C5E7-496A-B789-DE84D514F775}" type="slidenum">
              <a:rPr lang="tr-TR" smtClean="0"/>
              <a:t>‹Nº›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0967" y="609601"/>
            <a:ext cx="2430304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0068" y="609600"/>
            <a:ext cx="6570821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40968" y="6248403"/>
            <a:ext cx="2610326" cy="365125"/>
          </a:xfrm>
        </p:spPr>
        <p:txBody>
          <a:bodyPr/>
          <a:lstStyle/>
          <a:p>
            <a:fld id="{37831700-C582-47E5-BCD6-BD5E1859E757}" type="datetimeFigureOut">
              <a:rPr lang="tr-TR" smtClean="0"/>
              <a:t>25.10.2019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0069" y="6248208"/>
            <a:ext cx="6583677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Rectangle 6"/>
          <p:cNvSpPr/>
          <p:nvPr/>
        </p:nvSpPr>
        <p:spPr bwMode="white">
          <a:xfrm>
            <a:off x="7201276" y="0"/>
            <a:ext cx="37804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255282" y="609600"/>
            <a:ext cx="270034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7255282" y="0"/>
            <a:ext cx="270034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7123599" y="122307"/>
            <a:ext cx="533400" cy="288787"/>
          </a:xfrm>
        </p:spPr>
        <p:txBody>
          <a:bodyPr/>
          <a:lstStyle/>
          <a:p>
            <a:fld id="{5633A995-C5E7-496A-B789-DE84D514F775}" type="slidenum">
              <a:rPr lang="tr-TR" smtClean="0"/>
              <a:t>‹Nº›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690" y="228600"/>
            <a:ext cx="9631204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1700-C582-47E5-BCD6-BD5E1859E757}" type="datetimeFigureOut">
              <a:rPr lang="tr-TR" smtClean="0"/>
              <a:t>25.10.2019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33A995-C5E7-496A-B789-DE84D514F775}" type="slidenum">
              <a:rPr lang="tr-TR" smtClean="0"/>
              <a:t>‹Nº›</a:t>
            </a:fld>
            <a:endParaRPr lang="tr-T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23690" y="1600200"/>
            <a:ext cx="9631204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03" y="2743200"/>
            <a:ext cx="8414177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080135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530191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620202" y="1600200"/>
            <a:ext cx="9181148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03" y="1600200"/>
            <a:ext cx="9001125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1700-C582-47E5-BCD6-BD5E1859E757}" type="datetimeFigureOut">
              <a:rPr lang="tr-TR" smtClean="0"/>
              <a:t>25.10.2019</a:t>
            </a:fld>
            <a:endParaRPr lang="tr-T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530191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633A995-C5E7-496A-B789-DE84D514F775}" type="slidenum">
              <a:rPr lang="tr-TR" smtClean="0"/>
              <a:t>‹Nº›</a:t>
            </a:fld>
            <a:endParaRPr lang="tr-T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720090" y="1589567"/>
            <a:ext cx="4590574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723039" y="1589567"/>
            <a:ext cx="4590574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7831700-C582-47E5-BCD6-BD5E1859E757}" type="datetimeFigureOut">
              <a:rPr lang="tr-TR" smtClean="0"/>
              <a:t>25.10.2019</a:t>
            </a:fld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633A995-C5E7-496A-B789-DE84D514F775}" type="slidenum">
              <a:rPr lang="tr-TR" smtClean="0"/>
              <a:t>‹Nº›</a:t>
            </a:fld>
            <a:endParaRPr lang="tr-T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79" y="273050"/>
            <a:ext cx="9631204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20090" y="2438400"/>
            <a:ext cx="4590574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670709" y="2438400"/>
            <a:ext cx="4590574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7831700-C582-47E5-BCD6-BD5E1859E757}" type="datetimeFigureOut">
              <a:rPr lang="tr-TR" smtClean="0"/>
              <a:t>25.10.2019</a:t>
            </a:fld>
            <a:endParaRPr lang="tr-T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633A995-C5E7-496A-B789-DE84D514F775}" type="slidenum">
              <a:rPr lang="tr-TR" smtClean="0"/>
              <a:t>‹Nº›</a:t>
            </a:fld>
            <a:endParaRPr lang="tr-T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r-T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720090" y="1752600"/>
            <a:ext cx="4590574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5670709" y="1752600"/>
            <a:ext cx="4590574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1700-C582-47E5-BCD6-BD5E1859E757}" type="datetimeFigureOut">
              <a:rPr lang="tr-TR" smtClean="0"/>
              <a:t>25.10.2019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33A995-C5E7-496A-B789-DE84D514F775}" type="slidenum">
              <a:rPr lang="tr-TR" smtClean="0"/>
              <a:t>‹Nº›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1700-C582-47E5-BCD6-BD5E1859E757}" type="datetimeFigureOut">
              <a:rPr lang="tr-TR" smtClean="0"/>
              <a:t>25.10.2019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630079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33A995-C5E7-496A-B789-DE84D514F775}" type="slidenum">
              <a:rPr lang="tr-TR" smtClean="0"/>
              <a:t>‹Nº›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" y="273050"/>
            <a:ext cx="9541193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1700-C582-47E5-BCD6-BD5E1859E757}" type="datetimeFigureOut">
              <a:rPr lang="tr-TR" smtClean="0"/>
              <a:t>25.10.2019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33A995-C5E7-496A-B789-DE84D514F775}" type="slidenum">
              <a:rPr lang="tr-TR" smtClean="0"/>
              <a:t>‹Nº›</a:t>
            </a:fld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20090" y="1752600"/>
            <a:ext cx="1890236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790349" y="1752600"/>
            <a:ext cx="7560945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0236" y="5486400"/>
            <a:ext cx="864108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0801" y="4572000"/>
            <a:ext cx="1080135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10801" y="4663440"/>
            <a:ext cx="1728216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825428" y="4654296"/>
            <a:ext cx="897592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236" y="4648200"/>
            <a:ext cx="864108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710214" y="0"/>
            <a:ext cx="118815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7380922" y="6248401"/>
            <a:ext cx="3150394" cy="365125"/>
          </a:xfrm>
        </p:spPr>
        <p:txBody>
          <a:bodyPr rtlCol="0"/>
          <a:lstStyle/>
          <a:p>
            <a:fld id="{37831700-C582-47E5-BCD6-BD5E1859E757}" type="datetimeFigureOut">
              <a:rPr lang="tr-TR" smtClean="0"/>
              <a:t>25.10.2019</a:t>
            </a:fld>
            <a:endParaRPr lang="tr-T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710214" cy="663578"/>
          </a:xfrm>
        </p:spPr>
        <p:txBody>
          <a:bodyPr rtlCol="0"/>
          <a:lstStyle>
            <a:lvl1pPr>
              <a:defRPr sz="2800"/>
            </a:lvl1pPr>
          </a:lstStyle>
          <a:p>
            <a:fld id="{5633A995-C5E7-496A-B789-DE84D514F775}" type="slidenum">
              <a:rPr lang="tr-TR" smtClean="0"/>
              <a:t>‹Nº›</a:t>
            </a:fld>
            <a:endParaRPr lang="tr-T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890236" y="6248207"/>
            <a:ext cx="5400675" cy="365125"/>
          </a:xfrm>
        </p:spPr>
        <p:txBody>
          <a:bodyPr rtlCol="0"/>
          <a:lstStyle/>
          <a:p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43430" y="0"/>
            <a:ext cx="8957920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720090" y="228600"/>
            <a:ext cx="9631204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723690" y="1600200"/>
            <a:ext cx="9631204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200900" y="6248401"/>
            <a:ext cx="3150394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7831700-C582-47E5-BCD6-BD5E1859E757}" type="datetimeFigureOut">
              <a:rPr lang="tr-TR" smtClean="0"/>
              <a:t>25.10.2019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20091" y="6248207"/>
            <a:ext cx="6403654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080135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630079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97587" y="1280160"/>
            <a:ext cx="10103763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630079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633A995-C5E7-496A-B789-DE84D514F775}" type="slidenum">
              <a:rPr lang="tr-TR" smtClean="0"/>
              <a:t>‹Nº›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oe.k12.ut.us/curr/science/Perform/Past1%20.htm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D9AE7A6-CC30-41A2-8E22-E06642A74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179" y="387621"/>
            <a:ext cx="8414177" cy="1673225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>
                <a:solidFill>
                  <a:schemeClr val="tx1"/>
                </a:solidFill>
              </a:rPr>
              <a:t>ROSENDO RODRÍGUEZ SÁNCHEZ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32D1C45-9517-4109-87F0-D5B82CD91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139" y="3212976"/>
            <a:ext cx="10081120" cy="2204863"/>
          </a:xfrm>
        </p:spPr>
        <p:txBody>
          <a:bodyPr>
            <a:noAutofit/>
          </a:bodyPr>
          <a:lstStyle/>
          <a:p>
            <a:pPr algn="ctr"/>
            <a:r>
              <a:rPr lang="es-MX" sz="3800" b="1" dirty="0">
                <a:solidFill>
                  <a:schemeClr val="tx1"/>
                </a:solidFill>
              </a:rPr>
              <a:t>ACTUALIZACIÓN DEL PROFESOR DE LENGUA POR TELEVISIÓN EN LA SEP: </a:t>
            </a:r>
            <a:br>
              <a:rPr lang="es-MX" sz="3800" b="1" dirty="0">
                <a:solidFill>
                  <a:schemeClr val="tx1"/>
                </a:solidFill>
              </a:rPr>
            </a:br>
            <a:r>
              <a:rPr lang="es-MX" sz="3800" b="1" dirty="0">
                <a:solidFill>
                  <a:schemeClr val="tx1"/>
                </a:solidFill>
              </a:rPr>
              <a:t>UNA PROPUESTA PARA SU EVALUACIÓN. </a:t>
            </a:r>
            <a:r>
              <a:rPr lang="es-MX" sz="4000" dirty="0">
                <a:solidFill>
                  <a:schemeClr val="tx1"/>
                </a:solidFill>
              </a:rPr>
              <a:t/>
            </a:r>
            <a:br>
              <a:rPr lang="es-MX" sz="4000" dirty="0">
                <a:solidFill>
                  <a:schemeClr val="tx1"/>
                </a:solidFill>
              </a:rPr>
            </a:br>
            <a:endParaRPr lang="es-MX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211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44091" y="254900"/>
            <a:ext cx="10558920" cy="864096"/>
          </a:xfrm>
        </p:spPr>
        <p:txBody>
          <a:bodyPr>
            <a:no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</a:rPr>
              <a:t>EJEMPLO DE ANÁLISIS DE PREGUNTA</a:t>
            </a:r>
            <a:endParaRPr lang="tr-TR" sz="2800" b="1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D979964-44B2-44C2-B46E-E649A93BC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3981" y="1302458"/>
            <a:ext cx="11206992" cy="464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8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44091" y="254900"/>
            <a:ext cx="10558920" cy="864096"/>
          </a:xfrm>
        </p:spPr>
        <p:txBody>
          <a:bodyPr>
            <a:no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</a:rPr>
              <a:t>PRIMERA VERSIÓN DE LA LISTA DE COTEJO</a:t>
            </a:r>
            <a:endParaRPr lang="tr-TR" sz="2800" b="1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C06D8F6-8CA8-4E0F-942C-8346D1387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212" y="1276350"/>
            <a:ext cx="3590925" cy="452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97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21215" y="61231"/>
            <a:ext cx="10558920" cy="864096"/>
          </a:xfrm>
        </p:spPr>
        <p:txBody>
          <a:bodyPr>
            <a:no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</a:rPr>
              <a:t>PILOTAJE DE LA LISTA DE COTEJO</a:t>
            </a:r>
            <a:endParaRPr lang="tr-TR" sz="2800" b="1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1FBFB75-8DFD-47C2-B83B-DAAD40DC9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942975"/>
            <a:ext cx="70866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29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21215" y="116632"/>
            <a:ext cx="10558920" cy="864096"/>
          </a:xfrm>
        </p:spPr>
        <p:txBody>
          <a:bodyPr>
            <a:no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</a:rPr>
              <a:t>VERSIÓN FINAL DE LA LISTA DE COTEJO</a:t>
            </a:r>
            <a:endParaRPr lang="tr-TR" sz="2800" b="1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155BC76-45C1-4C23-B4AD-6439DDA9A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100" y="1004887"/>
            <a:ext cx="386715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74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44911" y="-44452"/>
            <a:ext cx="10558920" cy="864096"/>
          </a:xfrm>
        </p:spPr>
        <p:txBody>
          <a:bodyPr>
            <a:noAutofit/>
          </a:bodyPr>
          <a:lstStyle/>
          <a:p>
            <a:pPr algn="ctr"/>
            <a:r>
              <a:rPr lang="es-MX" b="1" dirty="0">
                <a:solidFill>
                  <a:srgbClr val="FF0000"/>
                </a:solidFill>
              </a:rPr>
              <a:t>APLICACIÓN DEL INSTRUMENTO 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815F517-BF4B-499A-B7E4-8A9753C0A62D}"/>
              </a:ext>
            </a:extLst>
          </p:cNvPr>
          <p:cNvSpPr txBox="1"/>
          <p:nvPr/>
        </p:nvSpPr>
        <p:spPr>
          <a:xfrm>
            <a:off x="115575" y="673449"/>
            <a:ext cx="9903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b="1" dirty="0">
                <a:solidFill>
                  <a:srgbClr val="FF0000"/>
                </a:solidFill>
              </a:rPr>
              <a:t>POBLACIÓN OBJETIVO: 20 INDIVIDUOS.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9D90D10-E437-419A-AB49-01D279F3D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15" y="1696806"/>
            <a:ext cx="980122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0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44911" y="-44452"/>
            <a:ext cx="10558920" cy="864096"/>
          </a:xfrm>
        </p:spPr>
        <p:txBody>
          <a:bodyPr>
            <a:noAutofit/>
          </a:bodyPr>
          <a:lstStyle/>
          <a:p>
            <a:pPr algn="ctr"/>
            <a:r>
              <a:rPr lang="es-MX" b="1" dirty="0">
                <a:solidFill>
                  <a:srgbClr val="FF0000"/>
                </a:solidFill>
              </a:rPr>
              <a:t>APLICACIÓN DEL INSTRUMENTO 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815F517-BF4B-499A-B7E4-8A9753C0A62D}"/>
              </a:ext>
            </a:extLst>
          </p:cNvPr>
          <p:cNvSpPr txBox="1"/>
          <p:nvPr/>
        </p:nvSpPr>
        <p:spPr>
          <a:xfrm>
            <a:off x="164257" y="886207"/>
            <a:ext cx="9903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b="1" dirty="0">
                <a:solidFill>
                  <a:srgbClr val="FF0000"/>
                </a:solidFill>
              </a:rPr>
              <a:t>DETERMINACIÓN DE LA POBLACIÓN OBJETIVA.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E4F6DF28-4724-4941-B594-2E33F8299248}"/>
              </a:ext>
            </a:extLst>
          </p:cNvPr>
          <p:cNvSpPr txBox="1"/>
          <p:nvPr/>
        </p:nvSpPr>
        <p:spPr>
          <a:xfrm>
            <a:off x="144911" y="3429000"/>
            <a:ext cx="9144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314E17D-A426-4302-A8B7-B67057F5D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3191"/>
            <a:ext cx="10801350" cy="329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8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115" y="69266"/>
            <a:ext cx="10153128" cy="864096"/>
          </a:xfrm>
        </p:spPr>
        <p:txBody>
          <a:bodyPr>
            <a:normAutofit/>
          </a:bodyPr>
          <a:lstStyle/>
          <a:p>
            <a:r>
              <a:rPr lang="es-MX" sz="3600" b="1" dirty="0">
                <a:solidFill>
                  <a:schemeClr val="accent2">
                    <a:lumMod val="75000"/>
                  </a:schemeClr>
                </a:solidFill>
              </a:rPr>
              <a:t>PRESENTACIÓN E INTERPRETACIÓN DE DATOS</a:t>
            </a:r>
            <a:endParaRPr lang="tr-TR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66147" y="1363595"/>
            <a:ext cx="3942439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>
                <a:solidFill>
                  <a:schemeClr val="accent2">
                    <a:lumMod val="75000"/>
                  </a:schemeClr>
                </a:solidFill>
              </a:rPr>
              <a:t>VALOR DE FACILIDAD</a:t>
            </a:r>
            <a:endParaRPr lang="tr-TR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41122" y="3023846"/>
            <a:ext cx="4392488" cy="235343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dirty="0">
                <a:latin typeface="Aharoni" pitchFamily="2" charset="-79"/>
                <a:cs typeface="Aharoni" pitchFamily="2" charset="-79"/>
              </a:rPr>
              <a:t>De acuerdo a la escala de </a:t>
            </a:r>
            <a:r>
              <a:rPr lang="es-MX" dirty="0" err="1">
                <a:latin typeface="Aharoni" pitchFamily="2" charset="-79"/>
                <a:cs typeface="Aharoni" pitchFamily="2" charset="-79"/>
              </a:rPr>
              <a:t>Alderson</a:t>
            </a:r>
            <a:r>
              <a:rPr lang="es-MX" dirty="0">
                <a:latin typeface="Aharoni" pitchFamily="2" charset="-79"/>
                <a:cs typeface="Aharoni" pitchFamily="2" charset="-79"/>
              </a:rPr>
              <a:t> los </a:t>
            </a:r>
            <a:r>
              <a:rPr lang="es-MX" dirty="0" err="1">
                <a:latin typeface="Aharoni" pitchFamily="2" charset="-79"/>
                <a:cs typeface="Aharoni" pitchFamily="2" charset="-79"/>
              </a:rPr>
              <a:t>items</a:t>
            </a:r>
            <a:r>
              <a:rPr lang="es-MX" dirty="0">
                <a:latin typeface="Aharoni" pitchFamily="2" charset="-79"/>
                <a:cs typeface="Aharoni" pitchFamily="2" charset="-79"/>
              </a:rPr>
              <a:t> que se encuentran en el intervalo del 33% al 66% pueden considerarse adecuados. Aquellos que quedan debajo del 33% son, en diferente grado, demasiado difíciles; y viceversa para aquellos que quedan arriba del 66% .</a:t>
            </a:r>
            <a:endParaRPr lang="tr-T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048747" y="1363595"/>
            <a:ext cx="4464496" cy="117672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>
                <a:solidFill>
                  <a:srgbClr val="00B0F0"/>
                </a:solidFill>
              </a:rPr>
              <a:t>ÍNDICE DE DISCRIMINACIÓN</a:t>
            </a:r>
            <a:endParaRPr lang="tr-TR" sz="3600" b="1" dirty="0">
              <a:solidFill>
                <a:srgbClr val="00B0F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048747" y="3019779"/>
            <a:ext cx="4464496" cy="235343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0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Según la escala de </a:t>
            </a:r>
            <a:r>
              <a:rPr lang="es-MX" sz="2000" b="1" dirty="0" err="1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Alderson</a:t>
            </a:r>
            <a:r>
              <a:rPr lang="es-MX" sz="20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, los </a:t>
            </a:r>
            <a:r>
              <a:rPr lang="es-MX" sz="2000" b="1" dirty="0" err="1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items</a:t>
            </a:r>
            <a:r>
              <a:rPr lang="es-MX" sz="20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que se encuentran en el intervalo de 40% a 100% se pueden considerar adecuados. La lógica de distribución escalar es simple: a mayor porcentaje, mayor discriminación.</a:t>
            </a:r>
            <a:endParaRPr lang="tr-TR" sz="20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4721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3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44911" y="-44452"/>
            <a:ext cx="10558920" cy="864096"/>
          </a:xfrm>
        </p:spPr>
        <p:txBody>
          <a:bodyPr>
            <a:noAutofit/>
          </a:bodyPr>
          <a:lstStyle/>
          <a:p>
            <a:pPr algn="ctr"/>
            <a:r>
              <a:rPr lang="es-MX" b="1" dirty="0">
                <a:solidFill>
                  <a:srgbClr val="FF0000"/>
                </a:solidFill>
              </a:rPr>
              <a:t>VALOR DE FACILIDAD 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815F517-BF4B-499A-B7E4-8A9753C0A62D}"/>
              </a:ext>
            </a:extLst>
          </p:cNvPr>
          <p:cNvSpPr txBox="1"/>
          <p:nvPr/>
        </p:nvSpPr>
        <p:spPr>
          <a:xfrm>
            <a:off x="164257" y="886207"/>
            <a:ext cx="9903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b="1" dirty="0">
                <a:solidFill>
                  <a:srgbClr val="FF0000"/>
                </a:solidFill>
              </a:rPr>
              <a:t>RESULTADOS.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E4F6DF28-4724-4941-B594-2E33F8299248}"/>
              </a:ext>
            </a:extLst>
          </p:cNvPr>
          <p:cNvSpPr txBox="1"/>
          <p:nvPr/>
        </p:nvSpPr>
        <p:spPr>
          <a:xfrm>
            <a:off x="144911" y="3429000"/>
            <a:ext cx="9144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85726EA-73EB-4E1D-837F-19766ED8A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419" y="1340767"/>
            <a:ext cx="7540674" cy="463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8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44911" y="-44452"/>
            <a:ext cx="10558920" cy="864096"/>
          </a:xfrm>
        </p:spPr>
        <p:txBody>
          <a:bodyPr>
            <a:noAutofit/>
          </a:bodyPr>
          <a:lstStyle/>
          <a:p>
            <a:pPr algn="ctr"/>
            <a:r>
              <a:rPr lang="es-MX" b="1" dirty="0">
                <a:solidFill>
                  <a:srgbClr val="FF0000"/>
                </a:solidFill>
              </a:rPr>
              <a:t>VALOR DE FACILIDAD 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815F517-BF4B-499A-B7E4-8A9753C0A62D}"/>
              </a:ext>
            </a:extLst>
          </p:cNvPr>
          <p:cNvSpPr txBox="1"/>
          <p:nvPr/>
        </p:nvSpPr>
        <p:spPr>
          <a:xfrm>
            <a:off x="164257" y="886207"/>
            <a:ext cx="9903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b="1" dirty="0">
                <a:solidFill>
                  <a:srgbClr val="FF0000"/>
                </a:solidFill>
              </a:rPr>
              <a:t>RESULTADOS.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E4F6DF28-4724-4941-B594-2E33F8299248}"/>
              </a:ext>
            </a:extLst>
          </p:cNvPr>
          <p:cNvSpPr txBox="1"/>
          <p:nvPr/>
        </p:nvSpPr>
        <p:spPr>
          <a:xfrm>
            <a:off x="144911" y="3429000"/>
            <a:ext cx="9144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113D159-502E-437D-B2A3-5FAAEBF04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370" y="1002202"/>
            <a:ext cx="8136979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5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44911" y="-44452"/>
            <a:ext cx="10558920" cy="864096"/>
          </a:xfrm>
        </p:spPr>
        <p:txBody>
          <a:bodyPr>
            <a:noAutofit/>
          </a:bodyPr>
          <a:lstStyle/>
          <a:p>
            <a:pPr algn="ctr"/>
            <a:r>
              <a:rPr lang="es-MX" b="1" dirty="0">
                <a:solidFill>
                  <a:srgbClr val="FF0000"/>
                </a:solidFill>
              </a:rPr>
              <a:t>VALOR DE FACILIDAD 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815F517-BF4B-499A-B7E4-8A9753C0A62D}"/>
              </a:ext>
            </a:extLst>
          </p:cNvPr>
          <p:cNvSpPr txBox="1"/>
          <p:nvPr/>
        </p:nvSpPr>
        <p:spPr>
          <a:xfrm>
            <a:off x="164257" y="886207"/>
            <a:ext cx="9903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b="1" dirty="0">
                <a:solidFill>
                  <a:srgbClr val="FF0000"/>
                </a:solidFill>
              </a:rPr>
              <a:t>RESULTADOS.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E4F6DF28-4724-4941-B594-2E33F8299248}"/>
              </a:ext>
            </a:extLst>
          </p:cNvPr>
          <p:cNvSpPr txBox="1"/>
          <p:nvPr/>
        </p:nvSpPr>
        <p:spPr>
          <a:xfrm>
            <a:off x="144911" y="3429000"/>
            <a:ext cx="9144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978BCF5-BBFD-4749-8998-5DB984642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0983"/>
            <a:ext cx="10637093" cy="354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5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91" y="1302458"/>
            <a:ext cx="106957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rgbClr val="7030A0"/>
                </a:solidFill>
              </a:rPr>
              <a:t>La Subsecretaría de Educación Básica y Normal, la cual se encarga de:</a:t>
            </a:r>
          </a:p>
          <a:p>
            <a:r>
              <a:rPr lang="es-MX" sz="2800" dirty="0">
                <a:solidFill>
                  <a:srgbClr val="7030A0"/>
                </a:solidFill>
              </a:rPr>
              <a:t>elaborar métodos, contenidos y recursos para la enseñanza destinados a fortalecer la adquisición de la lectura y la expresión oral y escrita en la educación preescolar, primaria y secundaria e incorporar las innovaciones a los programas de formación y actualización de maestros." (Secretaria de Educación Pública, Subsecretaría de Educación Básica y Normal    </a:t>
            </a:r>
          </a:p>
          <a:p>
            <a:r>
              <a:rPr lang="es-MX" sz="2800" dirty="0">
                <a:solidFill>
                  <a:srgbClr val="7030A0"/>
                </a:solidFill>
              </a:rPr>
              <a:t> </a:t>
            </a:r>
            <a:r>
              <a:rPr lang="es-MX" sz="3200" dirty="0">
                <a:solidFill>
                  <a:srgbClr val="7030A0"/>
                </a:solidFill>
              </a:rPr>
              <a:t>(en línea)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44091" y="254900"/>
            <a:ext cx="10558920" cy="864096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S</a:t>
            </a:r>
            <a:r>
              <a:rPr lang="es-MX" sz="2800" b="1" dirty="0">
                <a:solidFill>
                  <a:schemeClr val="bg1"/>
                </a:solidFill>
              </a:rPr>
              <a:t>UBSECRETARIA DE EDUCACIÓN BÁSICA Y NORMAL: ANTECEDENTES</a:t>
            </a:r>
            <a:endParaRPr lang="tr-T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68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44911" y="-44452"/>
            <a:ext cx="10558920" cy="864096"/>
          </a:xfrm>
        </p:spPr>
        <p:txBody>
          <a:bodyPr>
            <a:noAutofit/>
          </a:bodyPr>
          <a:lstStyle/>
          <a:p>
            <a:pPr algn="ctr"/>
            <a:r>
              <a:rPr lang="es-MX" b="1" dirty="0">
                <a:solidFill>
                  <a:srgbClr val="FF0000"/>
                </a:solidFill>
              </a:rPr>
              <a:t>ÍNDICE DE DISCRIMINACIÓN 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815F517-BF4B-499A-B7E4-8A9753C0A62D}"/>
              </a:ext>
            </a:extLst>
          </p:cNvPr>
          <p:cNvSpPr txBox="1"/>
          <p:nvPr/>
        </p:nvSpPr>
        <p:spPr>
          <a:xfrm>
            <a:off x="164257" y="886207"/>
            <a:ext cx="9903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b="1" dirty="0">
                <a:solidFill>
                  <a:srgbClr val="FF0000"/>
                </a:solidFill>
              </a:rPr>
              <a:t>RESULTADOS.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13D028-136F-4E64-B338-341C6E0B4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372" y="1178593"/>
            <a:ext cx="8136978" cy="479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8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44911" y="-44452"/>
            <a:ext cx="10558920" cy="864096"/>
          </a:xfrm>
        </p:spPr>
        <p:txBody>
          <a:bodyPr>
            <a:noAutofit/>
          </a:bodyPr>
          <a:lstStyle/>
          <a:p>
            <a:pPr algn="ctr"/>
            <a:r>
              <a:rPr lang="es-MX" b="1" dirty="0">
                <a:solidFill>
                  <a:srgbClr val="FF0000"/>
                </a:solidFill>
              </a:rPr>
              <a:t>ÍNDICE DE DISCRIMINACIÓN 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815F517-BF4B-499A-B7E4-8A9753C0A62D}"/>
              </a:ext>
            </a:extLst>
          </p:cNvPr>
          <p:cNvSpPr txBox="1"/>
          <p:nvPr/>
        </p:nvSpPr>
        <p:spPr>
          <a:xfrm>
            <a:off x="164257" y="886207"/>
            <a:ext cx="9903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b="1" dirty="0">
                <a:solidFill>
                  <a:srgbClr val="FF0000"/>
                </a:solidFill>
              </a:rPr>
              <a:t>RESULTADOS.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8566A1A-39D0-4438-9D2A-DDDFC0C4D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379" y="886208"/>
            <a:ext cx="7900714" cy="508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9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44911" y="-44452"/>
            <a:ext cx="10558920" cy="864096"/>
          </a:xfrm>
        </p:spPr>
        <p:txBody>
          <a:bodyPr>
            <a:noAutofit/>
          </a:bodyPr>
          <a:lstStyle/>
          <a:p>
            <a:pPr algn="ctr"/>
            <a:r>
              <a:rPr lang="es-MX" b="1" dirty="0">
                <a:solidFill>
                  <a:srgbClr val="FF0000"/>
                </a:solidFill>
              </a:rPr>
              <a:t>ÍNDICE DE DISCRIMINACIÓN 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815F517-BF4B-499A-B7E4-8A9753C0A62D}"/>
              </a:ext>
            </a:extLst>
          </p:cNvPr>
          <p:cNvSpPr txBox="1"/>
          <p:nvPr/>
        </p:nvSpPr>
        <p:spPr>
          <a:xfrm>
            <a:off x="164257" y="886207"/>
            <a:ext cx="9903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b="1" dirty="0">
                <a:solidFill>
                  <a:srgbClr val="FF0000"/>
                </a:solidFill>
              </a:rPr>
              <a:t>RESULTADOS.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DC1C3AC-06AA-4A24-8D8B-D9257F2C7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72816"/>
            <a:ext cx="10191750" cy="282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4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91" y="1302458"/>
            <a:ext cx="106957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2800" b="1" dirty="0">
                <a:solidFill>
                  <a:srgbClr val="FF0000"/>
                </a:solidFill>
              </a:rPr>
              <a:t>Valor de facilidad: </a:t>
            </a:r>
            <a:r>
              <a:rPr lang="es-MX" sz="2000" b="1" dirty="0">
                <a:solidFill>
                  <a:srgbClr val="7030A0"/>
                </a:solidFill>
              </a:rPr>
              <a:t>los </a:t>
            </a:r>
            <a:r>
              <a:rPr lang="es-MX" sz="2000" b="1" i="1" dirty="0" err="1">
                <a:solidFill>
                  <a:srgbClr val="7030A0"/>
                </a:solidFill>
              </a:rPr>
              <a:t>items</a:t>
            </a:r>
            <a:r>
              <a:rPr lang="es-MX" sz="2000" b="1" dirty="0">
                <a:solidFill>
                  <a:srgbClr val="7030A0"/>
                </a:solidFill>
              </a:rPr>
              <a:t> que son relativamente difíciles constituyen el 6.6% , mientras los que son relativa y demasiado fáciles constituyen el 26.6%. Los ítems que están en el rango de </a:t>
            </a:r>
            <a:r>
              <a:rPr lang="es-MX" sz="2000" b="1" dirty="0" err="1">
                <a:solidFill>
                  <a:srgbClr val="7030A0"/>
                </a:solidFill>
              </a:rPr>
              <a:t>adecuabilidad</a:t>
            </a:r>
            <a:r>
              <a:rPr lang="es-MX" sz="2000" b="1" dirty="0">
                <a:solidFill>
                  <a:srgbClr val="7030A0"/>
                </a:solidFill>
              </a:rPr>
              <a:t> constituyen el 66.6% 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2800" b="1" dirty="0">
                <a:solidFill>
                  <a:srgbClr val="FF0000"/>
                </a:solidFill>
              </a:rPr>
              <a:t>Índice de discriminación: </a:t>
            </a:r>
            <a:r>
              <a:rPr lang="es-MX" sz="2000" b="1" dirty="0">
                <a:solidFill>
                  <a:srgbClr val="7030A0"/>
                </a:solidFill>
              </a:rPr>
              <a:t>hay 11 </a:t>
            </a:r>
            <a:r>
              <a:rPr lang="es-MX" sz="2000" b="1" dirty="0" err="1">
                <a:solidFill>
                  <a:srgbClr val="7030A0"/>
                </a:solidFill>
              </a:rPr>
              <a:t>items</a:t>
            </a:r>
            <a:r>
              <a:rPr lang="es-MX" sz="2000" b="1" dirty="0">
                <a:solidFill>
                  <a:srgbClr val="7030A0"/>
                </a:solidFill>
              </a:rPr>
              <a:t> adecuados (7 4.4 %) y 4 no adecuados (26.6%), uno de los cuales tiene valor negativo. Respecto a esta clasificación es importante aclarar que dos de los </a:t>
            </a:r>
            <a:r>
              <a:rPr lang="es-MX" sz="2000" b="1" dirty="0" err="1">
                <a:solidFill>
                  <a:srgbClr val="7030A0"/>
                </a:solidFill>
              </a:rPr>
              <a:t>items</a:t>
            </a:r>
            <a:r>
              <a:rPr lang="es-MX" sz="2000" b="1" dirty="0">
                <a:solidFill>
                  <a:srgbClr val="7030A0"/>
                </a:solidFill>
              </a:rPr>
              <a:t> no adecuados tienen un valor de 30% , lo cual los aproxima mucho al rango de </a:t>
            </a:r>
            <a:r>
              <a:rPr lang="es-MX" sz="2000" b="1" dirty="0" err="1">
                <a:solidFill>
                  <a:srgbClr val="7030A0"/>
                </a:solidFill>
              </a:rPr>
              <a:t>adecuabilidad</a:t>
            </a:r>
            <a:r>
              <a:rPr lang="es-MX" sz="2000" b="1" dirty="0">
                <a:solidFill>
                  <a:srgbClr val="7030A0"/>
                </a:solidFill>
              </a:rPr>
              <a:t>. El hecho de que la mayor parte de los </a:t>
            </a:r>
            <a:r>
              <a:rPr lang="es-MX" sz="2000" b="1" dirty="0" err="1">
                <a:solidFill>
                  <a:srgbClr val="7030A0"/>
                </a:solidFill>
              </a:rPr>
              <a:t>items</a:t>
            </a:r>
            <a:r>
              <a:rPr lang="es-MX" sz="2000" b="1" dirty="0">
                <a:solidFill>
                  <a:srgbClr val="7030A0"/>
                </a:solidFill>
              </a:rPr>
              <a:t> posean un grado de </a:t>
            </a:r>
            <a:r>
              <a:rPr lang="es-MX" sz="2000" b="1" dirty="0" err="1">
                <a:solidFill>
                  <a:srgbClr val="7030A0"/>
                </a:solidFill>
              </a:rPr>
              <a:t>adecuabilidad</a:t>
            </a:r>
            <a:r>
              <a:rPr lang="es-MX" sz="2000" b="1" dirty="0">
                <a:solidFill>
                  <a:srgbClr val="7030A0"/>
                </a:solidFill>
              </a:rPr>
              <a:t> aceptable demuestra que, en general, los </a:t>
            </a:r>
            <a:r>
              <a:rPr lang="es-MX" sz="2000" b="1" dirty="0" err="1">
                <a:solidFill>
                  <a:srgbClr val="7030A0"/>
                </a:solidFill>
              </a:rPr>
              <a:t>items</a:t>
            </a:r>
            <a:r>
              <a:rPr lang="es-MX" sz="2000" b="1" dirty="0">
                <a:solidFill>
                  <a:srgbClr val="7030A0"/>
                </a:solidFill>
              </a:rPr>
              <a:t> de la lista de cotejo discriminan apropiadamente, esto es, que se comportan diferentemente con distintos tipos de público: los profesores de Secundaria, los alumnos de licenciatura, los profesores de bachillerato, el profesor del CELE-UNAM y los lingüistas. Esto es un aspecto positivo del instrumento de evaluación.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44091" y="254900"/>
            <a:ext cx="10558920" cy="864096"/>
          </a:xfrm>
        </p:spPr>
        <p:txBody>
          <a:bodyPr>
            <a:no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</a:rPr>
              <a:t>CONCLUSIONES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72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91" y="1302458"/>
            <a:ext cx="106957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2800" b="1" dirty="0">
                <a:solidFill>
                  <a:srgbClr val="FF0000"/>
                </a:solidFill>
              </a:rPr>
              <a:t>Lista de cotejo : </a:t>
            </a:r>
            <a:r>
              <a:rPr lang="es-MX" sz="2000" b="1" dirty="0">
                <a:solidFill>
                  <a:srgbClr val="7030A0"/>
                </a:solidFill>
              </a:rPr>
              <a:t>Comprobar que el instrumento de evaluación que se diseñó técnicamente fue adecuado para evaluar un programa de TV educativo con propósitos de actualización  docente para los profesores de inglés.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44091" y="254900"/>
            <a:ext cx="10558920" cy="864096"/>
          </a:xfrm>
        </p:spPr>
        <p:txBody>
          <a:bodyPr>
            <a:no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</a:rPr>
              <a:t>CONCLUSIONES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66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91" y="1302458"/>
            <a:ext cx="10695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s-MX" dirty="0" err="1">
                <a:solidFill>
                  <a:schemeClr val="bg1"/>
                </a:solidFill>
              </a:rPr>
              <a:t>Alderson</a:t>
            </a:r>
            <a:r>
              <a:rPr lang="es-MX" dirty="0">
                <a:solidFill>
                  <a:schemeClr val="bg1"/>
                </a:solidFill>
              </a:rPr>
              <a:t>, J. Charles, </a:t>
            </a:r>
            <a:r>
              <a:rPr lang="es-MX" dirty="0" err="1">
                <a:solidFill>
                  <a:schemeClr val="bg1"/>
                </a:solidFill>
              </a:rPr>
              <a:t>et.al</a:t>
            </a:r>
            <a:r>
              <a:rPr lang="es-MX" dirty="0">
                <a:solidFill>
                  <a:schemeClr val="bg1"/>
                </a:solidFill>
              </a:rPr>
              <a:t>. (1995). </a:t>
            </a:r>
            <a:r>
              <a:rPr lang="es-MX" i="1" dirty="0" err="1">
                <a:solidFill>
                  <a:schemeClr val="bg1"/>
                </a:solidFill>
              </a:rPr>
              <a:t>Language</a:t>
            </a:r>
            <a:r>
              <a:rPr lang="es-MX" i="1" dirty="0">
                <a:solidFill>
                  <a:schemeClr val="bg1"/>
                </a:solidFill>
              </a:rPr>
              <a:t> Test </a:t>
            </a:r>
            <a:r>
              <a:rPr lang="es-MX" i="1" dirty="0" err="1">
                <a:solidFill>
                  <a:schemeClr val="bg1"/>
                </a:solidFill>
              </a:rPr>
              <a:t>Construction</a:t>
            </a:r>
            <a:r>
              <a:rPr lang="es-MX" i="1" dirty="0">
                <a:solidFill>
                  <a:schemeClr val="bg1"/>
                </a:solidFill>
              </a:rPr>
              <a:t> and </a:t>
            </a:r>
            <a:r>
              <a:rPr lang="es-MX" i="1" dirty="0" err="1">
                <a:solidFill>
                  <a:schemeClr val="bg1"/>
                </a:solidFill>
              </a:rPr>
              <a:t>Evaluation</a:t>
            </a:r>
            <a:r>
              <a:rPr lang="es-MX" dirty="0">
                <a:solidFill>
                  <a:schemeClr val="bg1"/>
                </a:solidFill>
              </a:rPr>
              <a:t>. Great </a:t>
            </a:r>
            <a:r>
              <a:rPr lang="es-MX" dirty="0" err="1">
                <a:solidFill>
                  <a:schemeClr val="bg1"/>
                </a:solidFill>
              </a:rPr>
              <a:t>Britain</a:t>
            </a:r>
            <a:r>
              <a:rPr lang="es-MX" dirty="0">
                <a:solidFill>
                  <a:schemeClr val="bg1"/>
                </a:solidFill>
              </a:rPr>
              <a:t>: Cambridge </a:t>
            </a:r>
            <a:r>
              <a:rPr lang="es-MX" dirty="0" err="1">
                <a:solidFill>
                  <a:schemeClr val="bg1"/>
                </a:solidFill>
              </a:rPr>
              <a:t>University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Press</a:t>
            </a:r>
            <a:r>
              <a:rPr lang="es-MX" dirty="0">
                <a:solidFill>
                  <a:schemeClr val="bg1"/>
                </a:solidFill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s-MX" dirty="0" err="1">
                <a:solidFill>
                  <a:schemeClr val="bg1"/>
                </a:solidFill>
              </a:rPr>
              <a:t>Arévalo,Z</a:t>
            </a:r>
            <a:r>
              <a:rPr lang="es-MX" dirty="0">
                <a:solidFill>
                  <a:schemeClr val="bg1"/>
                </a:solidFill>
              </a:rPr>
              <a:t>. Javier. (Coordinador). (1999). </a:t>
            </a:r>
            <a:r>
              <a:rPr lang="es-MX" i="1" dirty="0">
                <a:solidFill>
                  <a:schemeClr val="bg1"/>
                </a:solidFill>
              </a:rPr>
              <a:t>Pequeños Detalles para Grandes Realizaciones. El proceso de Producción de Videos y Programas Educativos</a:t>
            </a:r>
            <a:r>
              <a:rPr lang="es-MX" dirty="0">
                <a:solidFill>
                  <a:schemeClr val="bg1"/>
                </a:solidFill>
              </a:rPr>
              <a:t>. México: SEP.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s-MX" dirty="0">
                <a:solidFill>
                  <a:schemeClr val="bg1"/>
                </a:solidFill>
              </a:rPr>
              <a:t>Cabero, A. Julio. (1994). “Evaluar para Mejorar: medios y materiales de enseñanza” en Sancho, Juana M. (Comp.). Para una </a:t>
            </a:r>
            <a:r>
              <a:rPr lang="es-MX" i="1" dirty="0">
                <a:solidFill>
                  <a:schemeClr val="bg1"/>
                </a:solidFill>
              </a:rPr>
              <a:t>Tecnología Educativa</a:t>
            </a:r>
            <a:r>
              <a:rPr lang="es-MX" dirty="0">
                <a:solidFill>
                  <a:schemeClr val="bg1"/>
                </a:solidFill>
              </a:rPr>
              <a:t>. 241-267.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s-MX" dirty="0" err="1">
                <a:solidFill>
                  <a:schemeClr val="bg1"/>
                </a:solidFill>
              </a:rPr>
              <a:t>Ferrés</a:t>
            </a:r>
            <a:r>
              <a:rPr lang="es-MX" dirty="0">
                <a:solidFill>
                  <a:schemeClr val="bg1"/>
                </a:solidFill>
              </a:rPr>
              <a:t>, Joan. (1992). </a:t>
            </a:r>
            <a:r>
              <a:rPr lang="es-MX" i="1" dirty="0">
                <a:solidFill>
                  <a:schemeClr val="bg1"/>
                </a:solidFill>
              </a:rPr>
              <a:t>Vídeo y Educación</a:t>
            </a:r>
            <a:r>
              <a:rPr lang="es-MX" dirty="0">
                <a:solidFill>
                  <a:schemeClr val="bg1"/>
                </a:solidFill>
              </a:rPr>
              <a:t>. Barcelona: Paidós.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s-MX" dirty="0">
                <a:solidFill>
                  <a:schemeClr val="bg1"/>
                </a:solidFill>
              </a:rPr>
              <a:t>García, J. Jesús. (1970). </a:t>
            </a:r>
            <a:r>
              <a:rPr lang="es-MX" i="1" dirty="0">
                <a:solidFill>
                  <a:schemeClr val="bg1"/>
                </a:solidFill>
              </a:rPr>
              <a:t>Televisión Educativa para América Latina</a:t>
            </a:r>
            <a:r>
              <a:rPr lang="es-MX" dirty="0">
                <a:solidFill>
                  <a:schemeClr val="bg1"/>
                </a:solidFill>
              </a:rPr>
              <a:t>. México: Porrúa.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s-MX" dirty="0" err="1">
                <a:solidFill>
                  <a:schemeClr val="bg1"/>
                </a:solidFill>
              </a:rPr>
              <a:t>Holtzman</a:t>
            </a:r>
            <a:r>
              <a:rPr lang="es-MX" dirty="0">
                <a:solidFill>
                  <a:schemeClr val="bg1"/>
                </a:solidFill>
              </a:rPr>
              <a:t>, Wayne. </a:t>
            </a:r>
            <a:r>
              <a:rPr lang="es-MX" dirty="0" err="1">
                <a:solidFill>
                  <a:schemeClr val="bg1"/>
                </a:solidFill>
              </a:rPr>
              <a:t>et.al</a:t>
            </a:r>
            <a:r>
              <a:rPr lang="es-MX" dirty="0">
                <a:solidFill>
                  <a:schemeClr val="bg1"/>
                </a:solidFill>
              </a:rPr>
              <a:t>. , (1983). “Principios y Conceptos de la Evaluación” en </a:t>
            </a:r>
            <a:r>
              <a:rPr lang="es-MX" dirty="0" err="1">
                <a:solidFill>
                  <a:schemeClr val="bg1"/>
                </a:solidFill>
              </a:rPr>
              <a:t>Holtzman</a:t>
            </a:r>
            <a:r>
              <a:rPr lang="es-MX" dirty="0">
                <a:solidFill>
                  <a:schemeClr val="bg1"/>
                </a:solidFill>
              </a:rPr>
              <a:t>, Wayne &amp; Reyes, L. Isabel (</a:t>
            </a:r>
            <a:r>
              <a:rPr lang="es-MX" dirty="0" err="1">
                <a:solidFill>
                  <a:schemeClr val="bg1"/>
                </a:solidFill>
              </a:rPr>
              <a:t>Comps</a:t>
            </a:r>
            <a:r>
              <a:rPr lang="es-MX" dirty="0">
                <a:solidFill>
                  <a:schemeClr val="bg1"/>
                </a:solidFill>
              </a:rPr>
              <a:t>.). </a:t>
            </a:r>
            <a:r>
              <a:rPr lang="es-MX" i="1" dirty="0">
                <a:solidFill>
                  <a:schemeClr val="bg1"/>
                </a:solidFill>
              </a:rPr>
              <a:t>Impacto de la Televisión Educativa en la Infancia</a:t>
            </a:r>
            <a:r>
              <a:rPr lang="es-MX" dirty="0">
                <a:solidFill>
                  <a:schemeClr val="bg1"/>
                </a:solidFill>
              </a:rPr>
              <a:t>. UNESC0.15-20.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s-MX" dirty="0">
                <a:solidFill>
                  <a:schemeClr val="bg1"/>
                </a:solidFill>
              </a:rPr>
              <a:t>Instituto Latinoamericano de la Comunicación </a:t>
            </a:r>
            <a:r>
              <a:rPr lang="es-MX" dirty="0" err="1">
                <a:solidFill>
                  <a:schemeClr val="bg1"/>
                </a:solidFill>
              </a:rPr>
              <a:t>Educatica</a:t>
            </a:r>
            <a:r>
              <a:rPr lang="es-MX" dirty="0">
                <a:solidFill>
                  <a:schemeClr val="bg1"/>
                </a:solidFill>
              </a:rPr>
              <a:t>. (1991 ). </a:t>
            </a:r>
            <a:r>
              <a:rPr lang="es-MX" i="1" dirty="0">
                <a:solidFill>
                  <a:schemeClr val="bg1"/>
                </a:solidFill>
              </a:rPr>
              <a:t>Producción de Material</a:t>
            </a:r>
            <a:endParaRPr lang="es-MX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i="1" dirty="0">
                <a:solidFill>
                  <a:schemeClr val="bg1"/>
                </a:solidFill>
              </a:rPr>
              <a:t>Educativo y Cultural</a:t>
            </a:r>
            <a:r>
              <a:rPr lang="es-MX" dirty="0">
                <a:solidFill>
                  <a:schemeClr val="bg1"/>
                </a:solidFill>
              </a:rPr>
              <a:t>. México: </a:t>
            </a:r>
            <a:r>
              <a:rPr lang="es-MX" dirty="0" err="1">
                <a:solidFill>
                  <a:schemeClr val="bg1"/>
                </a:solidFill>
              </a:rPr>
              <a:t>l.L.C.E</a:t>
            </a:r>
            <a:r>
              <a:rPr lang="es-MX" dirty="0">
                <a:solidFill>
                  <a:schemeClr val="bg1"/>
                </a:solidFill>
              </a:rPr>
              <a:t>. 51-73.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s-MX" dirty="0">
                <a:solidFill>
                  <a:schemeClr val="bg1"/>
                </a:solidFill>
              </a:rPr>
              <a:t>Teresa de Zavaleta, Esther. (1971 ). </a:t>
            </a:r>
            <a:r>
              <a:rPr lang="es-MX" i="1" dirty="0">
                <a:solidFill>
                  <a:schemeClr val="bg1"/>
                </a:solidFill>
              </a:rPr>
              <a:t>Evaluación de Materiales Audiovisuales para la Enseñanza.</a:t>
            </a:r>
            <a:r>
              <a:rPr lang="es-MX" dirty="0">
                <a:solidFill>
                  <a:schemeClr val="bg1"/>
                </a:solidFill>
              </a:rPr>
              <a:t> Argentina: EUDEBA.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s-MX" dirty="0">
                <a:solidFill>
                  <a:schemeClr val="bg1"/>
                </a:solidFill>
              </a:rPr>
              <a:t>Baird, Hugh. </a:t>
            </a:r>
            <a:r>
              <a:rPr lang="es-MX" i="1" dirty="0">
                <a:solidFill>
                  <a:schemeClr val="bg1"/>
                </a:solidFill>
              </a:rPr>
              <a:t>Performance </a:t>
            </a:r>
            <a:r>
              <a:rPr lang="es-MX" i="1" dirty="0" err="1">
                <a:solidFill>
                  <a:schemeClr val="bg1"/>
                </a:solidFill>
              </a:rPr>
              <a:t>Assessment</a:t>
            </a:r>
            <a:r>
              <a:rPr lang="es-MX" i="1" dirty="0">
                <a:solidFill>
                  <a:schemeClr val="bg1"/>
                </a:solidFill>
              </a:rPr>
              <a:t> </a:t>
            </a:r>
            <a:r>
              <a:rPr lang="es-MX" i="1" dirty="0" err="1">
                <a:solidFill>
                  <a:schemeClr val="bg1"/>
                </a:solidFill>
              </a:rPr>
              <a:t>for</a:t>
            </a:r>
            <a:r>
              <a:rPr lang="es-MX" i="1" dirty="0">
                <a:solidFill>
                  <a:schemeClr val="bg1"/>
                </a:solidFill>
              </a:rPr>
              <a:t> </a:t>
            </a:r>
            <a:r>
              <a:rPr lang="es-MX" i="1" dirty="0" err="1">
                <a:solidFill>
                  <a:schemeClr val="bg1"/>
                </a:solidFill>
              </a:rPr>
              <a:t>Science</a:t>
            </a:r>
            <a:r>
              <a:rPr lang="es-MX" i="1" dirty="0">
                <a:solidFill>
                  <a:schemeClr val="bg1"/>
                </a:solidFill>
              </a:rPr>
              <a:t> </a:t>
            </a:r>
            <a:r>
              <a:rPr lang="es-MX" i="1" dirty="0" err="1">
                <a:solidFill>
                  <a:schemeClr val="bg1"/>
                </a:solidFill>
              </a:rPr>
              <a:t>Teachers</a:t>
            </a:r>
            <a:r>
              <a:rPr lang="es-MX" dirty="0">
                <a:solidFill>
                  <a:schemeClr val="bg1"/>
                </a:solidFill>
              </a:rPr>
              <a:t> [en línea) 1997 </a:t>
            </a:r>
            <a:r>
              <a:rPr lang="es-MX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http://www.usoe.k12.ut.us/curr/science/Perform/Past1 .</a:t>
            </a:r>
            <a:r>
              <a:rPr lang="es-MX" u="sng" dirty="0" err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htm</a:t>
            </a:r>
            <a:r>
              <a:rPr lang="es-MX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44091" y="254900"/>
            <a:ext cx="10558920" cy="864096"/>
          </a:xfrm>
        </p:spPr>
        <p:txBody>
          <a:bodyPr>
            <a:no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</a:rPr>
              <a:t>BIBLIOGRAFÍA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9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91" y="1302458"/>
            <a:ext cx="10695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s-MX" dirty="0">
                <a:solidFill>
                  <a:schemeClr val="bg1"/>
                </a:solidFill>
              </a:rPr>
              <a:t>Secretaría de Contraloría y Desarrollo Administrativo. Ley Orgánica de la Administración Pública Federal. (en línea) 2003http://www.secodam.gob.mx/leyes/loapf2000.htm#decreto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s-MX" dirty="0">
                <a:solidFill>
                  <a:schemeClr val="bg1"/>
                </a:solidFill>
              </a:rPr>
              <a:t>Secretaría de Educación Pública. Dirección General de Materiales y Métodos Educativos. [en línea) 2001 http://basica.sep.qob.mx/sebyn/areas/IMG-DGMME r7 c3 .</a:t>
            </a:r>
            <a:r>
              <a:rPr lang="es-MX" dirty="0" err="1">
                <a:solidFill>
                  <a:schemeClr val="bg1"/>
                </a:solidFill>
              </a:rPr>
              <a:t>jpg</a:t>
            </a:r>
            <a:endParaRPr lang="es-MX" dirty="0">
              <a:solidFill>
                <a:schemeClr val="bg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s-MX" dirty="0">
                <a:solidFill>
                  <a:schemeClr val="bg1"/>
                </a:solidFill>
              </a:rPr>
              <a:t>------Subsecretaría de Educación Básica y Normal. (en línea] 2001 http://basica.sep.qob.mx/sebyn/areas/imq-osubse/ osubse_r2_c8_f3.jpg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44091" y="254900"/>
            <a:ext cx="10558920" cy="864096"/>
          </a:xfrm>
        </p:spPr>
        <p:txBody>
          <a:bodyPr>
            <a:no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</a:rPr>
              <a:t>BIBLIOGRAFÍA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8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806347-D644-42E8-BB70-2AC8C261F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266700"/>
            <a:ext cx="9631204" cy="990600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>
                <a:solidFill>
                  <a:schemeClr val="tx1"/>
                </a:solidFill>
              </a:rPr>
              <a:t>S</a:t>
            </a:r>
            <a:r>
              <a:rPr lang="es-MX" sz="3600" b="1" dirty="0">
                <a:solidFill>
                  <a:schemeClr val="tx1"/>
                </a:solidFill>
              </a:rPr>
              <a:t>UBSECRETARIA DE EDUCACIÓN BÁSICA Y NORMAL</a:t>
            </a:r>
            <a:endParaRPr lang="es-MX" sz="3600" dirty="0">
              <a:solidFill>
                <a:schemeClr val="tx1"/>
              </a:solidFill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98C584B-D4DF-446D-A75F-A8BADE83836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43608762"/>
              </p:ext>
            </p:extLst>
          </p:nvPr>
        </p:nvGraphicFramePr>
        <p:xfrm>
          <a:off x="72083" y="1600200"/>
          <a:ext cx="10513167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B29CE044-42F8-4B45-9B70-A57579EC4FEC}"/>
              </a:ext>
            </a:extLst>
          </p:cNvPr>
          <p:cNvCxnSpPr>
            <a:cxnSpLocks/>
          </p:cNvCxnSpPr>
          <p:nvPr/>
        </p:nvCxnSpPr>
        <p:spPr>
          <a:xfrm>
            <a:off x="8857059" y="2420888"/>
            <a:ext cx="0" cy="648072"/>
          </a:xfrm>
          <a:prstGeom prst="straightConnector1">
            <a:avLst/>
          </a:prstGeom>
          <a:ln w="28575">
            <a:headEnd w="sm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BC892B00-3A28-4735-A03D-1CDE96939C2B}"/>
              </a:ext>
            </a:extLst>
          </p:cNvPr>
          <p:cNvCxnSpPr>
            <a:cxnSpLocks/>
          </p:cNvCxnSpPr>
          <p:nvPr/>
        </p:nvCxnSpPr>
        <p:spPr>
          <a:xfrm>
            <a:off x="8857059" y="3848100"/>
            <a:ext cx="0" cy="517004"/>
          </a:xfrm>
          <a:prstGeom prst="straightConnector1">
            <a:avLst/>
          </a:prstGeom>
          <a:ln w="28575">
            <a:headEnd w="sm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380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691" y="2276872"/>
            <a:ext cx="106957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600" b="1" dirty="0">
                <a:solidFill>
                  <a:schemeClr val="accent2">
                    <a:lumMod val="75000"/>
                  </a:schemeClr>
                </a:solidFill>
              </a:rPr>
              <a:t>Elaborar los contenidos para la producción de materiales educativos impresos, audiovisuales e informáticos en el área de Lenguas Extranjeras para la educación Básica y Normal y coordinar la participación de los equipos técnico-pedagógico para la elaboración de los mismos.</a:t>
            </a:r>
            <a:endParaRPr lang="tr-TR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44091" y="332656"/>
            <a:ext cx="10558920" cy="1296144"/>
          </a:xfrm>
        </p:spPr>
        <p:txBody>
          <a:bodyPr>
            <a:no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</a:rPr>
              <a:t>JEFE DE PROYECTOS de Materiales y Métodos Educativos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3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91" y="36045"/>
            <a:ext cx="9073008" cy="864096"/>
          </a:xfrm>
        </p:spPr>
        <p:txBody>
          <a:bodyPr>
            <a:normAutofit/>
          </a:bodyPr>
          <a:lstStyle/>
          <a:p>
            <a:pPr algn="ctr"/>
            <a:r>
              <a:rPr lang="es-MX" b="1" dirty="0">
                <a:solidFill>
                  <a:srgbClr val="FF0000"/>
                </a:solidFill>
              </a:rPr>
              <a:t>MARCO TEÓRICO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72286" y="2278329"/>
            <a:ext cx="2376261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accent2">
                    <a:lumMod val="75000"/>
                  </a:schemeClr>
                </a:solidFill>
              </a:rPr>
              <a:t>PREPRODUCCIÓN</a:t>
            </a:r>
            <a:endParaRPr lang="tr-T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52403" y="3211404"/>
            <a:ext cx="0" cy="1008112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748148" y="3140968"/>
            <a:ext cx="0" cy="1008112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2016299" y="4219516"/>
            <a:ext cx="1872208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latin typeface="Aharoni" pitchFamily="2" charset="-79"/>
                <a:cs typeface="Aharoni" pitchFamily="2" charset="-79"/>
              </a:rPr>
              <a:t>Organización</a:t>
            </a:r>
            <a:endParaRPr lang="tr-TR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11724" y="900141"/>
            <a:ext cx="7016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PROGRAMA EDUCATIVO DE TELEVISIÓN </a:t>
            </a:r>
            <a:endParaRPr lang="tr-TR" sz="28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Rounded Rectangle 6">
            <a:extLst>
              <a:ext uri="{FF2B5EF4-FFF2-40B4-BE49-F238E27FC236}">
                <a16:creationId xmlns:a16="http://schemas.microsoft.com/office/drawing/2014/main" id="{94A0ED7D-50CF-4F72-9FE4-F766339DD583}"/>
              </a:ext>
            </a:extLst>
          </p:cNvPr>
          <p:cNvSpPr/>
          <p:nvPr/>
        </p:nvSpPr>
        <p:spPr>
          <a:xfrm>
            <a:off x="4680595" y="2317382"/>
            <a:ext cx="2376261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accent2">
                    <a:lumMod val="75000"/>
                  </a:schemeClr>
                </a:solidFill>
              </a:rPr>
              <a:t>PRODUCCIÓN</a:t>
            </a:r>
            <a:endParaRPr lang="tr-T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Rounded Rectangle 16">
            <a:extLst>
              <a:ext uri="{FF2B5EF4-FFF2-40B4-BE49-F238E27FC236}">
                <a16:creationId xmlns:a16="http://schemas.microsoft.com/office/drawing/2014/main" id="{4D9FD305-23CC-4D0A-ACA3-04F91D6CF489}"/>
              </a:ext>
            </a:extLst>
          </p:cNvPr>
          <p:cNvSpPr/>
          <p:nvPr/>
        </p:nvSpPr>
        <p:spPr>
          <a:xfrm>
            <a:off x="4812044" y="4249728"/>
            <a:ext cx="1872208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latin typeface="Aharoni" pitchFamily="2" charset="-79"/>
                <a:cs typeface="Aharoni" pitchFamily="2" charset="-79"/>
              </a:rPr>
              <a:t>Ejecución de tomas</a:t>
            </a:r>
            <a:endParaRPr lang="tr-TR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id="{75014F18-825E-42A7-BC20-CC2ECAFB8677}"/>
              </a:ext>
            </a:extLst>
          </p:cNvPr>
          <p:cNvSpPr/>
          <p:nvPr/>
        </p:nvSpPr>
        <p:spPr>
          <a:xfrm>
            <a:off x="7740933" y="2317382"/>
            <a:ext cx="2376261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accent2">
                    <a:lumMod val="75000"/>
                  </a:schemeClr>
                </a:solidFill>
              </a:rPr>
              <a:t>PRODUCCIÓN</a:t>
            </a:r>
            <a:endParaRPr lang="tr-T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3" name="Straight Arrow Connector 10">
            <a:extLst>
              <a:ext uri="{FF2B5EF4-FFF2-40B4-BE49-F238E27FC236}">
                <a16:creationId xmlns:a16="http://schemas.microsoft.com/office/drawing/2014/main" id="{CD23F3A3-651F-4814-9957-BBF8E71E3389}"/>
              </a:ext>
            </a:extLst>
          </p:cNvPr>
          <p:cNvCxnSpPr/>
          <p:nvPr/>
        </p:nvCxnSpPr>
        <p:spPr>
          <a:xfrm>
            <a:off x="8911411" y="3140968"/>
            <a:ext cx="0" cy="1008112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16">
            <a:extLst>
              <a:ext uri="{FF2B5EF4-FFF2-40B4-BE49-F238E27FC236}">
                <a16:creationId xmlns:a16="http://schemas.microsoft.com/office/drawing/2014/main" id="{A75F3297-B017-4E87-8B10-AF66359E871E}"/>
              </a:ext>
            </a:extLst>
          </p:cNvPr>
          <p:cNvSpPr/>
          <p:nvPr/>
        </p:nvSpPr>
        <p:spPr>
          <a:xfrm>
            <a:off x="7866947" y="4225399"/>
            <a:ext cx="2124231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latin typeface="Aharoni" pitchFamily="2" charset="-79"/>
                <a:cs typeface="Aharoni" pitchFamily="2" charset="-79"/>
              </a:rPr>
              <a:t>Montaje de audio y video</a:t>
            </a:r>
            <a:endParaRPr lang="tr-TR" sz="24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60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9" grpId="0"/>
      <p:bldP spid="20" grpId="0" animBg="1"/>
      <p:bldP spid="21" grpId="0" animBg="1"/>
      <p:bldP spid="2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91" y="1302458"/>
            <a:ext cx="106957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>
                <a:solidFill>
                  <a:srgbClr val="7030A0"/>
                </a:solidFill>
              </a:rPr>
              <a:t>La evaluación (</a:t>
            </a:r>
            <a:r>
              <a:rPr lang="es-MX" sz="2800" b="1" dirty="0" err="1">
                <a:solidFill>
                  <a:srgbClr val="7030A0"/>
                </a:solidFill>
              </a:rPr>
              <a:t>evaluation</a:t>
            </a:r>
            <a:r>
              <a:rPr lang="es-MX" sz="2800" b="1" dirty="0">
                <a:solidFill>
                  <a:srgbClr val="7030A0"/>
                </a:solidFill>
              </a:rPr>
              <a:t>) es un proceso comparativo entre la ejecución y un estándar de evaluación. (Baird, 1997) La palabra "ejecución" se entiende como la manera en que se realiza una tarea y el "estándar" como el instrumento predeterminado que sirve como modelo para evaluar. El proceso comparativo consiste en la interrelación de los </a:t>
            </a:r>
            <a:r>
              <a:rPr lang="es-MX" sz="2800" b="1" i="1" dirty="0" err="1">
                <a:solidFill>
                  <a:srgbClr val="7030A0"/>
                </a:solidFill>
              </a:rPr>
              <a:t>items</a:t>
            </a:r>
            <a:r>
              <a:rPr lang="es-MX" sz="2800" b="1" dirty="0">
                <a:solidFill>
                  <a:srgbClr val="7030A0"/>
                </a:solidFill>
              </a:rPr>
              <a:t> del estándar de evaluación con la ejecución. Esta comparación debe conducir hacia un juicio de valor.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44091" y="254900"/>
            <a:ext cx="10558920" cy="864096"/>
          </a:xfrm>
        </p:spPr>
        <p:txBody>
          <a:bodyPr>
            <a:noAutofit/>
          </a:bodyPr>
          <a:lstStyle/>
          <a:p>
            <a:pPr algn="ctr"/>
            <a:r>
              <a:rPr lang="es-MX" b="1" dirty="0">
                <a:solidFill>
                  <a:srgbClr val="FF0000"/>
                </a:solidFill>
              </a:rPr>
              <a:t>Definición de evaluación </a:t>
            </a:r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81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4290" y="69266"/>
            <a:ext cx="7650956" cy="864096"/>
          </a:xfrm>
        </p:spPr>
        <p:txBody>
          <a:bodyPr>
            <a:normAutofit/>
          </a:bodyPr>
          <a:lstStyle/>
          <a:p>
            <a:r>
              <a:rPr lang="es-MX" sz="3600" b="1" dirty="0">
                <a:solidFill>
                  <a:schemeClr val="accent2">
                    <a:lumMod val="75000"/>
                  </a:schemeClr>
                </a:solidFill>
              </a:rPr>
              <a:t>INSTRUMENTOS DE EVALUACIÓN</a:t>
            </a:r>
            <a:endParaRPr lang="tr-TR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66147" y="1363595"/>
            <a:ext cx="3942439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>
                <a:solidFill>
                  <a:schemeClr val="accent2">
                    <a:lumMod val="75000"/>
                  </a:schemeClr>
                </a:solidFill>
              </a:rPr>
              <a:t>Lista de cotejo</a:t>
            </a:r>
            <a:endParaRPr lang="tr-TR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41122" y="3023846"/>
            <a:ext cx="4392488" cy="235343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400" dirty="0">
                <a:latin typeface="Aharoni" pitchFamily="2" charset="-79"/>
                <a:cs typeface="Aharoni" pitchFamily="2" charset="-79"/>
              </a:rPr>
              <a:t>La lista de cotejo (</a:t>
            </a:r>
            <a:r>
              <a:rPr lang="es-MX" sz="2400" dirty="0" err="1">
                <a:latin typeface="Aharoni" pitchFamily="2" charset="-79"/>
                <a:cs typeface="Aharoni" pitchFamily="2" charset="-79"/>
              </a:rPr>
              <a:t>checklist</a:t>
            </a:r>
            <a:r>
              <a:rPr lang="es-MX" sz="2400" dirty="0">
                <a:latin typeface="Aharoni" pitchFamily="2" charset="-79"/>
                <a:cs typeface="Aharoni" pitchFamily="2" charset="-79"/>
              </a:rPr>
              <a:t>) enumera las características de un modelo ideal contra el cual se comparan las características de una ejecución</a:t>
            </a:r>
            <a:endParaRPr lang="tr-TR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048747" y="1363595"/>
            <a:ext cx="4464496" cy="117672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>
                <a:solidFill>
                  <a:srgbClr val="00B0F0"/>
                </a:solidFill>
              </a:rPr>
              <a:t>Escala de actitud</a:t>
            </a:r>
            <a:endParaRPr lang="tr-TR" sz="4400" b="1" dirty="0">
              <a:solidFill>
                <a:srgbClr val="00B0F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048747" y="3019779"/>
            <a:ext cx="4464496" cy="235343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0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La escala de actitud (rating escales) son listas de características que están graduadas por medio de una escala numérica que indica el grado de presencia o ausencia de los rasgos.</a:t>
            </a:r>
            <a:endParaRPr lang="tr-TR" sz="20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7703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3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401724" y="1685236"/>
            <a:ext cx="1648197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Aharoni" pitchFamily="2" charset="-79"/>
                <a:cs typeface="Aharoni" pitchFamily="2" charset="-79"/>
              </a:rPr>
              <a:t>Cabero (1994)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393447" y="1647711"/>
            <a:ext cx="1911921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Aharoni" pitchFamily="2" charset="-79"/>
                <a:cs typeface="Aharoni" pitchFamily="2" charset="-79"/>
              </a:rPr>
              <a:t>Ferrés(1992)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582742" y="1647711"/>
            <a:ext cx="1911921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Aharoni" pitchFamily="2" charset="-79"/>
                <a:cs typeface="Aharoni" pitchFamily="2" charset="-79"/>
              </a:rPr>
              <a:t>García Jiménez (1970)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444714" y="3789040"/>
            <a:ext cx="1911921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latin typeface="Aharoni" pitchFamily="2" charset="-79"/>
                <a:cs typeface="Aharoni" pitchFamily="2" charset="-79"/>
              </a:rPr>
              <a:t>Holtzman, Aghi y Sakamoto (1983)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582742" y="3792984"/>
            <a:ext cx="1911921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>
                <a:latin typeface="Aharoni" pitchFamily="2" charset="-79"/>
                <a:cs typeface="Aharoni" pitchFamily="2" charset="-79"/>
              </a:rPr>
              <a:t>Zavaleta (1971)</a:t>
            </a:r>
            <a:endParaRPr lang="tr-TR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58" y="222738"/>
            <a:ext cx="100026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PROPUESTAS DE LÍNEA</a:t>
            </a:r>
            <a:r>
              <a:rPr lang="tr-TR" sz="32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M</a:t>
            </a:r>
            <a:r>
              <a:rPr lang="es-MX" sz="32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IENTOS Y DE LISTAS DE COTEJO</a:t>
            </a:r>
            <a:endParaRPr lang="tr-TR" sz="32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59365" y="3789040"/>
            <a:ext cx="1648197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>
                <a:latin typeface="Aharoni" pitchFamily="2" charset="-79"/>
                <a:cs typeface="Aharoni" pitchFamily="2" charset="-79"/>
              </a:rPr>
              <a:t>ILCE (1991)</a:t>
            </a:r>
            <a:endParaRPr lang="tr-TR" sz="20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5740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89797" y="1337988"/>
            <a:ext cx="2054735" cy="123970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latin typeface="Aharoni" pitchFamily="2" charset="-79"/>
                <a:cs typeface="Aharoni" pitchFamily="2" charset="-79"/>
              </a:rPr>
              <a:t>Selección de lineamientos por autor</a:t>
            </a:r>
            <a:endParaRPr lang="tr-TR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64594" y="2978291"/>
            <a:ext cx="2519396" cy="127723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latin typeface="Aharoni" pitchFamily="2" charset="-79"/>
                <a:cs typeface="Aharoni" pitchFamily="2" charset="-79"/>
              </a:rPr>
              <a:t>Determinación del </a:t>
            </a:r>
            <a:r>
              <a:rPr lang="es-MX" sz="2000" i="1" dirty="0" err="1">
                <a:latin typeface="Aharoni" pitchFamily="2" charset="-79"/>
                <a:cs typeface="Aharoni" pitchFamily="2" charset="-79"/>
              </a:rPr>
              <a:t>item</a:t>
            </a:r>
            <a:r>
              <a:rPr lang="es-MX" sz="2000" dirty="0">
                <a:latin typeface="Aharoni" pitchFamily="2" charset="-79"/>
                <a:cs typeface="Aharoni" pitchFamily="2" charset="-79"/>
              </a:rPr>
              <a:t> con base en el lineamiento</a:t>
            </a:r>
            <a:endParaRPr lang="tr-TR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763253" y="4656119"/>
            <a:ext cx="2880318" cy="141730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000" dirty="0">
                <a:latin typeface="Aharoni" pitchFamily="2" charset="-79"/>
                <a:cs typeface="Aharoni" pitchFamily="2" charset="-79"/>
              </a:rPr>
              <a:t>Selección  de preguntas apegadas al lineamiento y al </a:t>
            </a:r>
            <a:r>
              <a:rPr lang="es-MX" sz="2000" i="1" dirty="0" err="1">
                <a:latin typeface="Aharoni" pitchFamily="2" charset="-79"/>
                <a:cs typeface="Aharoni" pitchFamily="2" charset="-79"/>
              </a:rPr>
              <a:t>item</a:t>
            </a:r>
            <a:endParaRPr lang="tr-TR" sz="2000" i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859896" y="2734131"/>
            <a:ext cx="2519396" cy="127723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latin typeface="Aharoni" pitchFamily="2" charset="-79"/>
                <a:cs typeface="Aharoni" pitchFamily="2" charset="-79"/>
              </a:rPr>
              <a:t>Propuesta de pregunta</a:t>
            </a:r>
            <a:endParaRPr lang="tr-TR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58" y="222738"/>
            <a:ext cx="100026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PROCESO DE ELABORACIÓN DE LA DE LISTA DE COTEJO</a:t>
            </a:r>
            <a:endParaRPr lang="tr-TR" sz="32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632923" y="4539410"/>
            <a:ext cx="2757246" cy="141730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latin typeface="Aharoni" pitchFamily="2" charset="-79"/>
                <a:cs typeface="Aharoni" pitchFamily="2" charset="-79"/>
              </a:rPr>
              <a:t>Criterio de inclusión y exclusión de preguntas</a:t>
            </a:r>
            <a:endParaRPr lang="tr-TR" sz="2000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5A6A95E7-B29F-41FD-9F22-8746749AE9D9}"/>
              </a:ext>
            </a:extLst>
          </p:cNvPr>
          <p:cNvCxnSpPr/>
          <p:nvPr/>
        </p:nvCxnSpPr>
        <p:spPr>
          <a:xfrm>
            <a:off x="2016299" y="2564904"/>
            <a:ext cx="288032" cy="41338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AFA34938-49D1-47DA-B30A-5D7B0A4A0A5D}"/>
              </a:ext>
            </a:extLst>
          </p:cNvPr>
          <p:cNvCxnSpPr>
            <a:cxnSpLocks/>
          </p:cNvCxnSpPr>
          <p:nvPr/>
        </p:nvCxnSpPr>
        <p:spPr>
          <a:xfrm>
            <a:off x="3250906" y="4281668"/>
            <a:ext cx="512347" cy="51548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B6C6FBD3-EA4F-42FC-90DA-31991E29BC21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6643571" y="5364772"/>
            <a:ext cx="989352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B2EE6B47-AE91-4BEC-86CA-FB062D366150}"/>
              </a:ext>
            </a:extLst>
          </p:cNvPr>
          <p:cNvCxnSpPr>
            <a:cxnSpLocks/>
            <a:stCxn id="24" idx="0"/>
          </p:cNvCxnSpPr>
          <p:nvPr/>
        </p:nvCxnSpPr>
        <p:spPr>
          <a:xfrm flipV="1">
            <a:off x="9011546" y="4077072"/>
            <a:ext cx="0" cy="46233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1">
            <a:extLst>
              <a:ext uri="{FF2B5EF4-FFF2-40B4-BE49-F238E27FC236}">
                <a16:creationId xmlns:a16="http://schemas.microsoft.com/office/drawing/2014/main" id="{3ABC96BF-5BB5-4EEC-81CD-858D1848F548}"/>
              </a:ext>
            </a:extLst>
          </p:cNvPr>
          <p:cNvSpPr/>
          <p:nvPr/>
        </p:nvSpPr>
        <p:spPr>
          <a:xfrm>
            <a:off x="7771396" y="1003833"/>
            <a:ext cx="2519396" cy="127723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latin typeface="Aharoni" pitchFamily="2" charset="-79"/>
                <a:cs typeface="Aharoni" pitchFamily="2" charset="-79"/>
              </a:rPr>
              <a:t>Primera versión de la lista de cotejo </a:t>
            </a:r>
            <a:endParaRPr lang="tr-TR" sz="2400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58A8129F-C6FE-4056-BCF4-D9144020061B}"/>
              </a:ext>
            </a:extLst>
          </p:cNvPr>
          <p:cNvCxnSpPr>
            <a:cxnSpLocks/>
          </p:cNvCxnSpPr>
          <p:nvPr/>
        </p:nvCxnSpPr>
        <p:spPr>
          <a:xfrm flipV="1">
            <a:off x="8995397" y="2281066"/>
            <a:ext cx="0" cy="46233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36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24" grpId="0" animBg="1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5">
      <a:dk1>
        <a:sysClr val="windowText" lastClr="000000"/>
      </a:dk1>
      <a:lt1>
        <a:sysClr val="window" lastClr="FFFFFF"/>
      </a:lt1>
      <a:dk2>
        <a:srgbClr val="FFFF00"/>
      </a:dk2>
      <a:lt2>
        <a:srgbClr val="FFFF00"/>
      </a:lt2>
      <a:accent1>
        <a:srgbClr val="00B0F0"/>
      </a:accent1>
      <a:accent2>
        <a:srgbClr val="7810A7"/>
      </a:accent2>
      <a:accent3>
        <a:srgbClr val="8D89A4"/>
      </a:accent3>
      <a:accent4>
        <a:srgbClr val="748560"/>
      </a:accent4>
      <a:accent5>
        <a:srgbClr val="5A0B7D"/>
      </a:accent5>
      <a:accent6>
        <a:srgbClr val="7E848D"/>
      </a:accent6>
      <a:hlink>
        <a:srgbClr val="0070C0"/>
      </a:hlink>
      <a:folHlink>
        <a:srgbClr val="A116E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565</TotalTime>
  <Words>1138</Words>
  <Application>Microsoft Office PowerPoint</Application>
  <PresentationFormat>Personalizado</PresentationFormat>
  <Paragraphs>90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Aharoni</vt:lpstr>
      <vt:lpstr>Calibri</vt:lpstr>
      <vt:lpstr>Tw Cen MT</vt:lpstr>
      <vt:lpstr>Wingdings</vt:lpstr>
      <vt:lpstr>Wingdings 2</vt:lpstr>
      <vt:lpstr>Median</vt:lpstr>
      <vt:lpstr>ACTUALIZACIÓN DEL PROFESOR DE LENGUA POR TELEVISIÓN EN LA SEP:  UNA PROPUESTA PARA SU EVALUACIÓN.  </vt:lpstr>
      <vt:lpstr>SUBSECRETARIA DE EDUCACIÓN BÁSICA Y NORMAL: ANTECEDENTES</vt:lpstr>
      <vt:lpstr>SUBSECRETARIA DE EDUCACIÓN BÁSICA Y NORMAL</vt:lpstr>
      <vt:lpstr>JEFE DE PROYECTOS de Materiales y Métodos Educativos</vt:lpstr>
      <vt:lpstr>MARCO TEÓRICO </vt:lpstr>
      <vt:lpstr>Definición de evaluación </vt:lpstr>
      <vt:lpstr>INSTRUMENTOS DE EVALUACIÓN</vt:lpstr>
      <vt:lpstr>Presentación de PowerPoint</vt:lpstr>
      <vt:lpstr>Presentación de PowerPoint</vt:lpstr>
      <vt:lpstr>EJEMPLO DE ANÁLISIS DE PREGUNTA</vt:lpstr>
      <vt:lpstr>PRIMERA VERSIÓN DE LA LISTA DE COTEJO</vt:lpstr>
      <vt:lpstr>PILOTAJE DE LA LISTA DE COTEJO</vt:lpstr>
      <vt:lpstr>VERSIÓN FINAL DE LA LISTA DE COTEJO</vt:lpstr>
      <vt:lpstr>APLICACIÓN DEL INSTRUMENTO </vt:lpstr>
      <vt:lpstr>APLICACIÓN DEL INSTRUMENTO </vt:lpstr>
      <vt:lpstr>PRESENTACIÓN E INTERPRETACIÓN DE DATOS</vt:lpstr>
      <vt:lpstr>VALOR DE FACILIDAD </vt:lpstr>
      <vt:lpstr>VALOR DE FACILIDAD </vt:lpstr>
      <vt:lpstr>VALOR DE FACILIDAD </vt:lpstr>
      <vt:lpstr>ÍNDICE DE DISCRIMINACIÓN </vt:lpstr>
      <vt:lpstr>ÍNDICE DE DISCRIMINACIÓN </vt:lpstr>
      <vt:lpstr>ÍNDICE DE DISCRIMINACIÓN </vt:lpstr>
      <vt:lpstr>CONCLUSIONES</vt:lpstr>
      <vt:lpstr>CONCLUSIONES</vt:lpstr>
      <vt:lpstr>BIBLIOGRAFÍA</vt:lpstr>
      <vt:lpstr>BIBLIOGRAFÍA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PAST SIMPLE</dc:title>
  <dc:creator>Giray</dc:creator>
  <cp:lastModifiedBy>lupita gonzalez trejo</cp:lastModifiedBy>
  <cp:revision>78</cp:revision>
  <dcterms:created xsi:type="dcterms:W3CDTF">2013-04-14T21:02:32Z</dcterms:created>
  <dcterms:modified xsi:type="dcterms:W3CDTF">2019-10-25T19:16:30Z</dcterms:modified>
</cp:coreProperties>
</file>