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055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76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5D3CD-C8A8-DA45-BADC-F75E4E85FC6A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06E89-9736-E247-83A8-F4B2017050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35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739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228600" indent="-228600">
              <a:buAutoNum type="arabicPeriod"/>
            </a:pPr>
            <a:endParaRPr lang="fr-FR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6E89-9736-E247-83A8-F4B2017050C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68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‹Nº›</a:t>
            </a:fld>
            <a:endParaRPr kumimoji="0"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tos, imagen y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56" r:id="rId1"/>
    <p:sldLayoutId id="2147486057" r:id="rId2"/>
    <p:sldLayoutId id="2147486058" r:id="rId3"/>
    <p:sldLayoutId id="2147486059" r:id="rId4"/>
    <p:sldLayoutId id="2147486060" r:id="rId5"/>
    <p:sldLayoutId id="2147486061" r:id="rId6"/>
    <p:sldLayoutId id="2147486062" r:id="rId7"/>
    <p:sldLayoutId id="2147486063" r:id="rId8"/>
    <p:sldLayoutId id="2147486064" r:id="rId9"/>
    <p:sldLayoutId id="2147486065" r:id="rId10"/>
    <p:sldLayoutId id="2147486066" r:id="rId11"/>
    <p:sldLayoutId id="2147486067" r:id="rId12"/>
    <p:sldLayoutId id="2147486068" r:id="rId13"/>
    <p:sldLayoutId id="2147486069" r:id="rId14"/>
    <p:sldLayoutId id="2147486070" r:id="rId15"/>
    <p:sldLayoutId id="2147486071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4577" y="445830"/>
            <a:ext cx="8593198" cy="4096207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0113" y="445256"/>
            <a:ext cx="7808976" cy="2522795"/>
          </a:xfrm>
        </p:spPr>
        <p:txBody>
          <a:bodyPr>
            <a:normAutofit/>
          </a:bodyPr>
          <a:lstStyle/>
          <a:p>
            <a:r>
              <a:rPr lang="es-ES" sz="4800" b="1" dirty="0" smtClean="0"/>
              <a:t>Contraste de elementos de representación cultural en el libro de lengua</a:t>
            </a:r>
            <a:endParaRPr lang="es-ES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0113" y="3403322"/>
            <a:ext cx="7754112" cy="484632"/>
          </a:xfrm>
        </p:spPr>
        <p:txBody>
          <a:bodyPr>
            <a:normAutofit/>
          </a:bodyPr>
          <a:lstStyle/>
          <a:p>
            <a:r>
              <a:rPr lang="es-ES_tradnl" sz="2400" dirty="0"/>
              <a:t>Daniel Rojas Plata </a:t>
            </a:r>
          </a:p>
        </p:txBody>
      </p:sp>
      <p:sp>
        <p:nvSpPr>
          <p:cNvPr id="15" name="Flecha derecha 14"/>
          <p:cNvSpPr/>
          <p:nvPr/>
        </p:nvSpPr>
        <p:spPr>
          <a:xfrm rot="18900000">
            <a:off x="8258273" y="855797"/>
            <a:ext cx="407104" cy="272621"/>
          </a:xfrm>
          <a:prstGeom prst="rightArrow">
            <a:avLst>
              <a:gd name="adj1" fmla="val 33199"/>
              <a:gd name="adj2" fmla="val 53228"/>
            </a:avLst>
          </a:prstGeom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16" name="Cheurón 15"/>
          <p:cNvSpPr/>
          <p:nvPr/>
        </p:nvSpPr>
        <p:spPr>
          <a:xfrm rot="18900000">
            <a:off x="8360204" y="770079"/>
            <a:ext cx="296439" cy="350863"/>
          </a:xfrm>
          <a:prstGeom prst="chevron">
            <a:avLst>
              <a:gd name="adj" fmla="val 59846"/>
            </a:avLst>
          </a:prstGeom>
          <a:ln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274577" y="4522987"/>
            <a:ext cx="1608137" cy="139700"/>
          </a:xfrm>
          <a:prstGeom prst="rect">
            <a:avLst/>
          </a:prstGeom>
          <a:solidFill>
            <a:srgbClr val="800000">
              <a:alpha val="8100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/>
        </p:nvSpPr>
        <p:spPr>
          <a:xfrm>
            <a:off x="1882714" y="4522987"/>
            <a:ext cx="2733676" cy="13970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100000"/>
                  <a:shade val="70000"/>
                  <a:satMod val="150000"/>
                  <a:alpha val="96000"/>
                </a:schemeClr>
              </a:gs>
              <a:gs pos="100000">
                <a:schemeClr val="accent2">
                  <a:tint val="95000"/>
                  <a:satMod val="150000"/>
                  <a:alpha val="96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/>
        </p:nvSpPr>
        <p:spPr>
          <a:xfrm>
            <a:off x="4616390" y="4522987"/>
            <a:ext cx="4251385" cy="1397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00000"/>
                  <a:shade val="70000"/>
                  <a:satMod val="150000"/>
                  <a:alpha val="82000"/>
                </a:schemeClr>
              </a:gs>
              <a:gs pos="100000">
                <a:schemeClr val="accent4">
                  <a:tint val="95000"/>
                  <a:satMod val="150000"/>
                  <a:alpha val="82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277811" y="445256"/>
            <a:ext cx="8589963" cy="1668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328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/>
              <a:t>Resultados</a:t>
            </a:r>
            <a:r>
              <a:rPr lang="fr-FR" b="1" dirty="0" smtClean="0"/>
              <a:t>: </a:t>
            </a:r>
            <a:r>
              <a:rPr lang="fr-FR" b="1" i="1" dirty="0" smtClean="0"/>
              <a:t>Le </a:t>
            </a:r>
            <a:r>
              <a:rPr lang="fr-FR" b="1" i="1" dirty="0"/>
              <a:t>Nouveau </a:t>
            </a:r>
            <a:r>
              <a:rPr lang="fr-FR" b="1" i="1" dirty="0" smtClean="0"/>
              <a:t>Taxi !</a:t>
            </a:r>
            <a:r>
              <a:rPr lang="fr-FR" b="1" dirty="0" smtClean="0"/>
              <a:t>	</a:t>
            </a:r>
            <a:endParaRPr lang="fr-F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62204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fr-FR" i="1" dirty="0" smtClean="0"/>
          </a:p>
          <a:p>
            <a:pPr marL="0" indent="0" algn="just">
              <a:buNone/>
            </a:pPr>
            <a:endParaRPr lang="fr-FR" sz="100" i="1" dirty="0" smtClean="0"/>
          </a:p>
          <a:p>
            <a:pPr marL="0" indent="0" algn="just">
              <a:buNone/>
            </a:pPr>
            <a:endParaRPr lang="fr-FR" sz="100" i="1" dirty="0"/>
          </a:p>
          <a:p>
            <a:pPr marL="0" indent="0" algn="just">
              <a:buNone/>
            </a:pPr>
            <a:endParaRPr lang="fr-FR" sz="100" i="1" dirty="0" smtClean="0"/>
          </a:p>
          <a:p>
            <a:pPr marL="0" indent="0" algn="just">
              <a:buNone/>
            </a:pPr>
            <a:endParaRPr lang="fr-FR" sz="100" i="1" dirty="0" smtClean="0"/>
          </a:p>
          <a:p>
            <a:pPr algn="just"/>
            <a:r>
              <a:rPr lang="es-ES_tradnl" sz="2600" dirty="0"/>
              <a:t>En promedio, </a:t>
            </a:r>
            <a:r>
              <a:rPr lang="es-ES_tradnl" sz="2600" dirty="0" smtClean="0"/>
              <a:t>encontramos 1.3 </a:t>
            </a:r>
            <a:r>
              <a:rPr lang="es-ES_tradnl" sz="2600" dirty="0"/>
              <a:t>imágenes por </a:t>
            </a:r>
            <a:r>
              <a:rPr lang="es-ES_tradnl" sz="2600" dirty="0" smtClean="0"/>
              <a:t>página.</a:t>
            </a:r>
            <a:endParaRPr lang="es-ES_tradnl" sz="2600" dirty="0"/>
          </a:p>
          <a:p>
            <a:pPr algn="just"/>
            <a:r>
              <a:rPr lang="es-ES_tradnl" sz="2600" dirty="0"/>
              <a:t>Las fotografías presentan monumentos, símbolos, paisajes y situaciones de la vida cotidiana, principalmente de Francia. Los individuos suelen ser blancos y, a veces, rubios.</a:t>
            </a:r>
          </a:p>
          <a:p>
            <a:pPr algn="just"/>
            <a:r>
              <a:rPr lang="es-ES_tradnl" sz="2600" dirty="0"/>
              <a:t>Las ilustraciones se hacen cada vez más esporádicas.</a:t>
            </a:r>
          </a:p>
          <a:p>
            <a:pPr algn="just"/>
            <a:r>
              <a:rPr lang="es-ES_tradnl" sz="2600" dirty="0"/>
              <a:t>La función de las imágenes es ilustrar la unidad pedagógica o el ejercicio.</a:t>
            </a:r>
            <a:endParaRPr lang="fr-FR" sz="2600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/>
          </a:p>
          <a:p>
            <a:pPr lvl="1" algn="just"/>
            <a:endParaRPr lang="fr-FR" dirty="0" smtClean="0"/>
          </a:p>
          <a:p>
            <a:pPr algn="just"/>
            <a:endParaRPr lang="fr-FR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360772"/>
              </p:ext>
            </p:extLst>
          </p:nvPr>
        </p:nvGraphicFramePr>
        <p:xfrm>
          <a:off x="655093" y="1869743"/>
          <a:ext cx="7738280" cy="144071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345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4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45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45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0237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err="1" smtClean="0"/>
                        <a:t>Fotografías</a:t>
                      </a:r>
                      <a:endParaRPr lang="fr-FR" sz="2400" dirty="0" smtClean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err="1" smtClean="0"/>
                        <a:t>Ilustraciones</a:t>
                      </a:r>
                      <a:endParaRPr lang="es-ES" sz="2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02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err="1" smtClean="0"/>
                        <a:t>Auténticas</a:t>
                      </a:r>
                      <a:endParaRPr lang="es-E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err="1" smtClean="0"/>
                        <a:t>Adaptadas</a:t>
                      </a:r>
                      <a:endParaRPr lang="es-E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 smtClean="0"/>
                        <a:t>Auténticas</a:t>
                      </a:r>
                      <a:endParaRPr lang="es-E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 smtClean="0"/>
                        <a:t>Creadas</a:t>
                      </a:r>
                      <a:endParaRPr lang="es-E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02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82 (41%)</a:t>
                      </a:r>
                      <a:endParaRPr lang="es-E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40 (20%)</a:t>
                      </a:r>
                      <a:endParaRPr lang="es-ES" sz="2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17 (9%)</a:t>
                      </a:r>
                      <a:endParaRPr lang="es-E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61 (30%)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32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/>
              <a:t>Resultados</a:t>
            </a:r>
            <a:r>
              <a:rPr lang="fr-FR" b="1" dirty="0"/>
              <a:t>: </a:t>
            </a:r>
            <a:r>
              <a:rPr lang="fr-FR" b="1" i="1" dirty="0" smtClean="0"/>
              <a:t>Le </a:t>
            </a:r>
            <a:r>
              <a:rPr lang="fr-FR" b="1" i="1" dirty="0"/>
              <a:t>Nouveau Taxi </a:t>
            </a:r>
            <a:r>
              <a:rPr lang="fr-FR" b="1" i="1" dirty="0" smtClean="0"/>
              <a:t>!</a:t>
            </a:r>
            <a:r>
              <a:rPr lang="fr-FR" b="1" dirty="0" smtClean="0"/>
              <a:t>	</a:t>
            </a:r>
            <a:endParaRPr lang="fr-F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1856096"/>
            <a:ext cx="8574087" cy="48858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sz="3200" dirty="0" smtClean="0"/>
              <a:t>Solamente </a:t>
            </a:r>
            <a:r>
              <a:rPr lang="es-ES_tradnl" sz="3200" dirty="0"/>
              <a:t>la primera mitad del </a:t>
            </a:r>
            <a:r>
              <a:rPr lang="es-ES_tradnl" sz="3200" dirty="0" smtClean="0"/>
              <a:t>manual contiene </a:t>
            </a:r>
            <a:r>
              <a:rPr lang="es-ES_tradnl" sz="3200" dirty="0"/>
              <a:t>EIRC que </a:t>
            </a:r>
            <a:r>
              <a:rPr lang="es-ES_tradnl" sz="3200" dirty="0" smtClean="0"/>
              <a:t>permiten </a:t>
            </a:r>
            <a:r>
              <a:rPr lang="es-ES_tradnl" sz="3200" dirty="0"/>
              <a:t>al alumno </a:t>
            </a:r>
            <a:r>
              <a:rPr lang="es-ES_tradnl" sz="3200" dirty="0" smtClean="0"/>
              <a:t>situarse en </a:t>
            </a:r>
            <a:r>
              <a:rPr lang="es-ES_tradnl" sz="3200" dirty="0"/>
              <a:t>relación </a:t>
            </a:r>
            <a:r>
              <a:rPr lang="es-ES_tradnl" sz="3200" dirty="0" smtClean="0"/>
              <a:t>al </a:t>
            </a:r>
            <a:r>
              <a:rPr lang="es-ES_tradnl" sz="3200" dirty="0"/>
              <a:t>idioma estudiado. Los elementos culturales de Francia son los más representativos. No se menciona ninguna personalidad perteneciente a la </a:t>
            </a:r>
            <a:r>
              <a:rPr lang="es-ES_tradnl" sz="3200" dirty="0" err="1"/>
              <a:t>francofonía</a:t>
            </a:r>
            <a:r>
              <a:rPr lang="es-ES_tradnl" sz="3200" dirty="0" smtClean="0"/>
              <a:t>.</a:t>
            </a:r>
          </a:p>
          <a:p>
            <a:pPr algn="just"/>
            <a:endParaRPr lang="es-ES_tradnl" sz="1900" dirty="0"/>
          </a:p>
          <a:p>
            <a:pPr algn="just"/>
            <a:r>
              <a:rPr lang="es-ES_tradnl" sz="3200" dirty="0" smtClean="0"/>
              <a:t>Los EIRC corresponden frecuentemente a </a:t>
            </a:r>
            <a:r>
              <a:rPr lang="es-ES_tradnl" sz="3200" dirty="0"/>
              <a:t>monumentos y </a:t>
            </a:r>
            <a:r>
              <a:rPr lang="es-ES_tradnl" sz="3200" dirty="0" smtClean="0"/>
              <a:t>lugares de Francia. </a:t>
            </a:r>
            <a:r>
              <a:rPr lang="es-ES_tradnl" sz="3200" dirty="0"/>
              <a:t>No hay referencias a </a:t>
            </a:r>
            <a:r>
              <a:rPr lang="es-ES_tradnl" sz="3200" dirty="0" smtClean="0"/>
              <a:t>expresiones </a:t>
            </a:r>
            <a:r>
              <a:rPr lang="es-ES_tradnl" sz="3200" dirty="0"/>
              <a:t>culturales populares.</a:t>
            </a:r>
            <a:endParaRPr lang="fr-FR" sz="3200" dirty="0"/>
          </a:p>
          <a:p>
            <a:pPr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/>
          </a:p>
          <a:p>
            <a:pPr lvl="1" algn="just"/>
            <a:endParaRPr lang="fr-FR" dirty="0" smtClean="0"/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8194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Resultados</a:t>
            </a:r>
            <a:r>
              <a:rPr lang="fr-FR" dirty="0"/>
              <a:t>: </a:t>
            </a:r>
            <a:r>
              <a:rPr lang="de-DE" i="1" dirty="0" smtClean="0"/>
              <a:t>Alter </a:t>
            </a:r>
            <a:r>
              <a:rPr lang="de-DE" i="1" dirty="0"/>
              <a:t>Ego </a:t>
            </a:r>
            <a:r>
              <a:rPr lang="de-DE" i="1" dirty="0" smtClean="0"/>
              <a:t>Plus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1877998"/>
            <a:ext cx="8574087" cy="4980002"/>
          </a:xfrm>
        </p:spPr>
        <p:txBody>
          <a:bodyPr>
            <a:normAutofit fontScale="85000" lnSpcReduction="20000"/>
          </a:bodyPr>
          <a:lstStyle/>
          <a:p>
            <a:pPr lvl="1" algn="just"/>
            <a:endParaRPr lang="de-DE" dirty="0" smtClean="0"/>
          </a:p>
          <a:p>
            <a:pPr lvl="1" algn="just"/>
            <a:endParaRPr lang="de-DE" dirty="0" smtClean="0"/>
          </a:p>
          <a:p>
            <a:pPr lvl="1" algn="just"/>
            <a:endParaRPr lang="de-DE" dirty="0" smtClean="0"/>
          </a:p>
          <a:p>
            <a:pPr lvl="1" algn="just"/>
            <a:endParaRPr lang="de-DE" dirty="0"/>
          </a:p>
          <a:p>
            <a:pPr algn="just"/>
            <a:r>
              <a:rPr lang="es-ES_tradnl" sz="2600" dirty="0" smtClean="0"/>
              <a:t>En </a:t>
            </a:r>
            <a:r>
              <a:rPr lang="es-ES_tradnl" sz="2600" dirty="0"/>
              <a:t>promedio, </a:t>
            </a:r>
            <a:r>
              <a:rPr lang="es-ES_tradnl" sz="2600" dirty="0" smtClean="0"/>
              <a:t>encontramos 2.1 </a:t>
            </a:r>
            <a:r>
              <a:rPr lang="es-ES_tradnl" sz="2600" dirty="0"/>
              <a:t>imágenes por página.</a:t>
            </a:r>
          </a:p>
          <a:p>
            <a:pPr algn="just"/>
            <a:r>
              <a:rPr lang="es-ES_tradnl" sz="2600" dirty="0"/>
              <a:t>Las fotografías establecen una relación más </a:t>
            </a:r>
            <a:r>
              <a:rPr lang="es-ES_tradnl" sz="2600" dirty="0" smtClean="0"/>
              <a:t>directa con </a:t>
            </a:r>
            <a:r>
              <a:rPr lang="es-ES_tradnl" sz="2600" dirty="0"/>
              <a:t>los elementos culturales.</a:t>
            </a:r>
          </a:p>
          <a:p>
            <a:pPr algn="just"/>
            <a:r>
              <a:rPr lang="es-ES_tradnl" sz="2600" dirty="0"/>
              <a:t>Las ilustraciones de personajes humanos son convencionales: figuras más o menos estilizadas con rasgos caucásicos.</a:t>
            </a:r>
          </a:p>
          <a:p>
            <a:pPr algn="just"/>
            <a:r>
              <a:rPr lang="es-ES_tradnl" sz="2600" dirty="0"/>
              <a:t>Algunas ilustraciones auténticas </a:t>
            </a:r>
            <a:r>
              <a:rPr lang="es-ES_tradnl" sz="2600" dirty="0" smtClean="0"/>
              <a:t>indican la fuente</a:t>
            </a:r>
            <a:r>
              <a:rPr lang="es-ES_tradnl" sz="2600" dirty="0"/>
              <a:t>.</a:t>
            </a:r>
          </a:p>
          <a:p>
            <a:pPr algn="just"/>
            <a:r>
              <a:rPr lang="es-ES_tradnl" sz="2600" dirty="0"/>
              <a:t>Algunos EIRC no son fácilmente identificables.</a:t>
            </a:r>
          </a:p>
          <a:p>
            <a:pPr algn="just"/>
            <a:r>
              <a:rPr lang="es-ES_tradnl" sz="2600" dirty="0"/>
              <a:t>Toda una unidad está dedicada a la </a:t>
            </a:r>
            <a:r>
              <a:rPr lang="es-ES_tradnl" sz="2600" dirty="0" err="1" smtClean="0"/>
              <a:t>francofonía</a:t>
            </a:r>
            <a:r>
              <a:rPr lang="es-ES_tradnl" sz="2600" dirty="0"/>
              <a:t>.</a:t>
            </a:r>
            <a:endParaRPr lang="de-DE" sz="2600" dirty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/>
          </a:p>
          <a:p>
            <a:pPr lvl="1" algn="just"/>
            <a:endParaRPr lang="fr-FR" dirty="0" smtClean="0"/>
          </a:p>
          <a:p>
            <a:pPr algn="just"/>
            <a:endParaRPr lang="fr-FR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103886"/>
              </p:ext>
            </p:extLst>
          </p:nvPr>
        </p:nvGraphicFramePr>
        <p:xfrm>
          <a:off x="518615" y="1877997"/>
          <a:ext cx="8188656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471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71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7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471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Fotografías</a:t>
                      </a:r>
                      <a:endParaRPr lang="fr-FR" sz="2000" dirty="0" smtClean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Ilustraciones</a:t>
                      </a:r>
                      <a:endParaRPr lang="es-ES" sz="20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/>
                        <a:t>Auténticas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/>
                        <a:t>Adaptadas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Auténticas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/>
                        <a:t>Creadas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 (39%) 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(23%) 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 (17%) 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 (21%) 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44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/>
              <a:t>Resultados</a:t>
            </a:r>
            <a:r>
              <a:rPr lang="fr-FR" b="1" dirty="0"/>
              <a:t>: </a:t>
            </a:r>
            <a:r>
              <a:rPr lang="de-DE" b="1" i="1" dirty="0" smtClean="0"/>
              <a:t>Alter </a:t>
            </a:r>
            <a:r>
              <a:rPr lang="de-DE" b="1" i="1" dirty="0"/>
              <a:t>Ego Plus</a:t>
            </a:r>
            <a:r>
              <a:rPr lang="fr-FR" b="1" dirty="0" smtClean="0"/>
              <a:t>	</a:t>
            </a:r>
            <a:endParaRPr lang="fr-F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1910687"/>
            <a:ext cx="8574087" cy="48040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sz="3200" dirty="0" smtClean="0"/>
              <a:t>S</a:t>
            </a:r>
            <a:r>
              <a:rPr lang="es-ES" sz="3200" dirty="0" smtClean="0"/>
              <a:t>e trata de </a:t>
            </a:r>
            <a:r>
              <a:rPr lang="es-ES_tradnl" sz="3200" dirty="0" smtClean="0"/>
              <a:t>una trabajo iconográfico </a:t>
            </a:r>
            <a:r>
              <a:rPr lang="es-ES_tradnl" sz="3200" dirty="0"/>
              <a:t>bastante </a:t>
            </a:r>
            <a:r>
              <a:rPr lang="es-ES_tradnl" sz="3200" dirty="0" smtClean="0"/>
              <a:t>cuidado. </a:t>
            </a:r>
            <a:r>
              <a:rPr lang="es-ES_tradnl" sz="3200" dirty="0"/>
              <a:t>Las imágenes no </a:t>
            </a:r>
            <a:r>
              <a:rPr lang="es-ES_tradnl" sz="3200" dirty="0" smtClean="0"/>
              <a:t>sólo </a:t>
            </a:r>
            <a:r>
              <a:rPr lang="es-ES_tradnl" sz="3200" dirty="0"/>
              <a:t>sirven como soporte para temas comunicativos, sino que tienen un claro propósito cultural</a:t>
            </a:r>
            <a:r>
              <a:rPr lang="es-ES_tradnl" sz="3200" dirty="0" smtClean="0"/>
              <a:t>.</a:t>
            </a:r>
          </a:p>
          <a:p>
            <a:pPr algn="just"/>
            <a:endParaRPr lang="es-ES_tradnl" sz="1300" dirty="0"/>
          </a:p>
          <a:p>
            <a:pPr algn="just"/>
            <a:r>
              <a:rPr lang="es-ES_tradnl" sz="3200" dirty="0" smtClean="0"/>
              <a:t>Aunque estadísticamente este </a:t>
            </a:r>
            <a:r>
              <a:rPr lang="es-ES_tradnl" sz="3200" dirty="0"/>
              <a:t>manual </a:t>
            </a:r>
            <a:r>
              <a:rPr lang="es-ES_tradnl" sz="3200" dirty="0" smtClean="0"/>
              <a:t>utiliza menos fotografías auténticas </a:t>
            </a:r>
            <a:r>
              <a:rPr lang="es-ES_tradnl" sz="3200" dirty="0"/>
              <a:t>que </a:t>
            </a:r>
            <a:r>
              <a:rPr lang="es-ES_tradnl" sz="3200" i="1" dirty="0" smtClean="0"/>
              <a:t>LNT</a:t>
            </a:r>
            <a:r>
              <a:rPr lang="es-ES_tradnl" sz="3200" dirty="0"/>
              <a:t>, los EIRC están mejor contextualizados. Esto </a:t>
            </a:r>
            <a:r>
              <a:rPr lang="es-ES_tradnl" sz="3200" dirty="0" smtClean="0"/>
              <a:t>genera la </a:t>
            </a:r>
            <a:r>
              <a:rPr lang="es-ES_tradnl" sz="3200" dirty="0"/>
              <a:t>impresión de una inmersión cultural </a:t>
            </a:r>
            <a:r>
              <a:rPr lang="es-ES_tradnl" sz="3200" dirty="0" smtClean="0"/>
              <a:t>mucho más </a:t>
            </a:r>
            <a:r>
              <a:rPr lang="es-ES_tradnl" sz="3200" dirty="0"/>
              <a:t>realista y permite dejar de lado algunos clichés.</a:t>
            </a:r>
            <a:endParaRPr lang="fr-FR" sz="3200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/>
          </a:p>
          <a:p>
            <a:pPr lvl="1" algn="just"/>
            <a:endParaRPr lang="fr-FR" dirty="0" smtClean="0"/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6214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Resultados</a:t>
            </a:r>
            <a:r>
              <a:rPr lang="fr-FR" dirty="0"/>
              <a:t>: </a:t>
            </a:r>
            <a:r>
              <a:rPr lang="fr-FR" i="1" dirty="0"/>
              <a:t>E</a:t>
            </a:r>
            <a:r>
              <a:rPr lang="fr-FR" i="1" dirty="0" smtClean="0"/>
              <a:t>dito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2051716"/>
            <a:ext cx="8574087" cy="4854055"/>
          </a:xfrm>
        </p:spPr>
        <p:txBody>
          <a:bodyPr>
            <a:normAutofit fontScale="85000" lnSpcReduction="20000"/>
          </a:bodyPr>
          <a:lstStyle/>
          <a:p>
            <a:pPr lvl="1" algn="just"/>
            <a:endParaRPr lang="de-DE" dirty="0" smtClean="0"/>
          </a:p>
          <a:p>
            <a:pPr lvl="1" algn="just"/>
            <a:endParaRPr lang="de-DE" dirty="0" smtClean="0"/>
          </a:p>
          <a:p>
            <a:pPr lvl="1" algn="just"/>
            <a:endParaRPr lang="de-DE" dirty="0"/>
          </a:p>
          <a:p>
            <a:pPr lvl="1" algn="just"/>
            <a:endParaRPr lang="de-DE" dirty="0" smtClean="0"/>
          </a:p>
          <a:p>
            <a:pPr algn="just"/>
            <a:r>
              <a:rPr lang="es-ES_tradnl" sz="2700" dirty="0"/>
              <a:t>2.5 imágenes por página en promedio.</a:t>
            </a:r>
          </a:p>
          <a:p>
            <a:pPr algn="just"/>
            <a:r>
              <a:rPr lang="es-ES_tradnl" sz="2700" dirty="0"/>
              <a:t>Muchas fotografías sirven </a:t>
            </a:r>
            <a:r>
              <a:rPr lang="es-ES_tradnl" sz="2700" dirty="0" smtClean="0"/>
              <a:t>sólo </a:t>
            </a:r>
            <a:r>
              <a:rPr lang="es-ES_tradnl" sz="2700" dirty="0"/>
              <a:t>para ilustrar la unidad pedagógica o el ejercicio.</a:t>
            </a:r>
          </a:p>
          <a:p>
            <a:pPr algn="just"/>
            <a:r>
              <a:rPr lang="es-ES_tradnl" sz="2700" dirty="0" smtClean="0"/>
              <a:t>Diversas ilustraciones </a:t>
            </a:r>
            <a:r>
              <a:rPr lang="es-ES_tradnl" sz="2700" dirty="0"/>
              <a:t>auténticas </a:t>
            </a:r>
            <a:r>
              <a:rPr lang="es-ES_tradnl" sz="2700" dirty="0" smtClean="0"/>
              <a:t>conciernen estadísticas </a:t>
            </a:r>
            <a:r>
              <a:rPr lang="es-ES_tradnl" sz="2700" dirty="0"/>
              <a:t>y encuestas.</a:t>
            </a:r>
          </a:p>
          <a:p>
            <a:pPr algn="just"/>
            <a:r>
              <a:rPr lang="es-ES_tradnl" sz="2700" dirty="0"/>
              <a:t>La representación de los individuos en las ilustraciones refleja una gran diversidad étnica y física. </a:t>
            </a:r>
            <a:r>
              <a:rPr lang="es-ES_tradnl" sz="2700" dirty="0" smtClean="0"/>
              <a:t>Se hace referencia </a:t>
            </a:r>
            <a:r>
              <a:rPr lang="es-ES_tradnl" sz="2700" dirty="0"/>
              <a:t>a personalidades francesas que no son muy conocidas en la escena internacional.</a:t>
            </a:r>
            <a:endParaRPr lang="fr-FR" sz="2700" dirty="0" smtClean="0"/>
          </a:p>
          <a:p>
            <a:pPr algn="just"/>
            <a:endParaRPr lang="fr-FR" sz="2600" dirty="0"/>
          </a:p>
          <a:p>
            <a:pPr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/>
          </a:p>
          <a:p>
            <a:pPr lvl="1" algn="just"/>
            <a:endParaRPr lang="fr-FR" dirty="0" smtClean="0"/>
          </a:p>
          <a:p>
            <a:pPr algn="just"/>
            <a:endParaRPr lang="fr-FR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984537"/>
              </p:ext>
            </p:extLst>
          </p:nvPr>
        </p:nvGraphicFramePr>
        <p:xfrm>
          <a:off x="572412" y="1945151"/>
          <a:ext cx="7997588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85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73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73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373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Fotografías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Ilustraciones</a:t>
                      </a:r>
                      <a:endParaRPr lang="es-ES_tradnl" sz="2000" noProof="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noProof="0" smtClean="0"/>
                        <a:t>Auténticas</a:t>
                      </a:r>
                      <a:endParaRPr lang="es-ES_tradnl" sz="2000" noProof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noProof="0" smtClean="0"/>
                        <a:t>Adaptadas</a:t>
                      </a:r>
                      <a:endParaRPr lang="es-ES_tradnl" sz="2000" noProof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smtClean="0"/>
                        <a:t>Auténticas</a:t>
                      </a:r>
                      <a:endParaRPr lang="es-ES_tradnl" sz="2000" noProof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Creadas</a:t>
                      </a:r>
                      <a:endParaRPr lang="es-ES_tradnl" sz="2000" noProof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215 (40%) </a:t>
                      </a:r>
                      <a:endParaRPr lang="es-E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 (41%) </a:t>
                      </a:r>
                      <a:endParaRPr lang="es-ES" sz="2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 (8%) </a:t>
                      </a:r>
                      <a:endParaRPr lang="es-ES" sz="2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 (11%) </a:t>
                      </a:r>
                      <a:endParaRPr lang="es-ES" sz="2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61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/>
              <a:t>Resultados</a:t>
            </a:r>
            <a:r>
              <a:rPr lang="fr-FR" b="1" dirty="0"/>
              <a:t>: </a:t>
            </a:r>
            <a:r>
              <a:rPr lang="fr-FR" b="1" i="1" dirty="0"/>
              <a:t>E</a:t>
            </a:r>
            <a:r>
              <a:rPr lang="fr-FR" b="1" i="1" dirty="0" smtClean="0"/>
              <a:t>dito</a:t>
            </a:r>
            <a:r>
              <a:rPr lang="fr-FR" b="1" dirty="0" smtClean="0"/>
              <a:t>	</a:t>
            </a:r>
            <a:endParaRPr lang="fr-F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/>
          </a:bodyPr>
          <a:lstStyle/>
          <a:p>
            <a:pPr algn="just"/>
            <a:r>
              <a:rPr lang="es-ES_tradnl" sz="3200" dirty="0" smtClean="0"/>
              <a:t>Este </a:t>
            </a:r>
            <a:r>
              <a:rPr lang="es-ES_tradnl" sz="3200" dirty="0"/>
              <a:t>manual no </a:t>
            </a:r>
            <a:r>
              <a:rPr lang="es-ES_tradnl" sz="3200" dirty="0" smtClean="0"/>
              <a:t>otorga mucha </a:t>
            </a:r>
            <a:r>
              <a:rPr lang="es-ES_tradnl" sz="3200" dirty="0"/>
              <a:t>importancia a las fotografías auténticas para presentar la </a:t>
            </a:r>
            <a:r>
              <a:rPr lang="es-ES_tradnl" sz="3200" dirty="0" smtClean="0"/>
              <a:t>cultura. Sin embargo, </a:t>
            </a:r>
            <a:r>
              <a:rPr lang="es-ES_tradnl" sz="3200" dirty="0"/>
              <a:t>ofrece una amplia variedad de elementos gráficos interculturales.</a:t>
            </a:r>
            <a:endParaRPr lang="fr-FR" sz="3200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/>
          </a:p>
          <a:p>
            <a:pPr lvl="1" algn="just"/>
            <a:endParaRPr lang="fr-FR" dirty="0" smtClean="0"/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1624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/>
              <a:t>Conclusión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1937982"/>
            <a:ext cx="8574087" cy="4920018"/>
          </a:xfrm>
        </p:spPr>
        <p:txBody>
          <a:bodyPr>
            <a:noAutofit/>
          </a:bodyPr>
          <a:lstStyle/>
          <a:p>
            <a:pPr algn="just"/>
            <a:r>
              <a:rPr lang="es-ES_tradnl" sz="2600" dirty="0"/>
              <a:t>Las fotografías se utilizan más que las ilustraciones en los manuales más recientes. </a:t>
            </a:r>
            <a:r>
              <a:rPr lang="es-ES_tradnl" sz="2600" dirty="0" smtClean="0"/>
              <a:t>Sin embargo, existe un </a:t>
            </a:r>
            <a:r>
              <a:rPr lang="es-ES_tradnl" sz="2600" dirty="0"/>
              <a:t>cuidadoso </a:t>
            </a:r>
            <a:r>
              <a:rPr lang="es-ES_tradnl" sz="2600" dirty="0" smtClean="0"/>
              <a:t>trabajo iconográfico de </a:t>
            </a:r>
            <a:r>
              <a:rPr lang="es-ES_tradnl" sz="2600" dirty="0"/>
              <a:t>las </a:t>
            </a:r>
            <a:r>
              <a:rPr lang="es-ES_tradnl" sz="2600" dirty="0" smtClean="0"/>
              <a:t>ilustraciones en ellos. Comúnmente se presenta </a:t>
            </a:r>
            <a:r>
              <a:rPr lang="es-ES_tradnl" sz="2600" dirty="0"/>
              <a:t>información </a:t>
            </a:r>
            <a:r>
              <a:rPr lang="es-ES_tradnl" sz="2600" dirty="0" smtClean="0"/>
              <a:t>relativa al </a:t>
            </a:r>
            <a:r>
              <a:rPr lang="es-ES_tradnl" sz="2600" dirty="0"/>
              <a:t>estilo de vida y los hábitos </a:t>
            </a:r>
            <a:r>
              <a:rPr lang="es-ES_tradnl" sz="2600" dirty="0" smtClean="0"/>
              <a:t>de la cultura francesa y, ocasionalmente, francófona.</a:t>
            </a:r>
          </a:p>
          <a:p>
            <a:pPr algn="just"/>
            <a:r>
              <a:rPr lang="es-ES_tradnl" sz="2600" dirty="0" smtClean="0"/>
              <a:t>Resalta la importancia de proporcionar la fuente de las encuestas y las infografías en los manuales más recientes.</a:t>
            </a:r>
            <a:endParaRPr lang="es-ES_tradnl" sz="2600" dirty="0"/>
          </a:p>
          <a:p>
            <a:pPr algn="just"/>
            <a:r>
              <a:rPr lang="es-ES_tradnl" sz="2600" dirty="0"/>
              <a:t>Los tres manuales </a:t>
            </a:r>
            <a:r>
              <a:rPr lang="es-ES_tradnl" sz="2600" dirty="0" smtClean="0"/>
              <a:t>otorgan un </a:t>
            </a:r>
            <a:r>
              <a:rPr lang="es-ES_tradnl" sz="2600" dirty="0"/>
              <a:t>lugar importante a la cultura de Francia: situaciones de la vida cotidiana </a:t>
            </a:r>
            <a:r>
              <a:rPr lang="es-ES_tradnl" sz="2600" dirty="0" smtClean="0"/>
              <a:t>y </a:t>
            </a:r>
            <a:r>
              <a:rPr lang="es-ES_tradnl" sz="2600" dirty="0"/>
              <a:t>símbolos franceses</a:t>
            </a:r>
            <a:r>
              <a:rPr lang="es-ES_tradnl" sz="2600" dirty="0" smtClean="0"/>
              <a:t>.</a:t>
            </a:r>
            <a:endParaRPr lang="es-ES_tradnl" sz="2600" dirty="0"/>
          </a:p>
        </p:txBody>
      </p:sp>
    </p:spTree>
    <p:extLst>
      <p:ext uri="{BB962C8B-B14F-4D97-AF65-F5344CB8AC3E}">
        <p14:creationId xmlns:p14="http://schemas.microsoft.com/office/powerpoint/2010/main" val="10327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/>
              <a:t>Conclusión</a:t>
            </a:r>
            <a:r>
              <a:rPr lang="fr-FR" b="1" dirty="0" smtClean="0"/>
              <a:t>	</a:t>
            </a:r>
            <a:endParaRPr lang="fr-F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182339"/>
          </a:xfrm>
        </p:spPr>
        <p:txBody>
          <a:bodyPr>
            <a:normAutofit/>
          </a:bodyPr>
          <a:lstStyle/>
          <a:p>
            <a:pPr algn="just"/>
            <a:r>
              <a:rPr lang="es-ES_tradnl" sz="2800" dirty="0"/>
              <a:t>Los manuales más recientes muestran una iconografía centrada en la interculturalidad. A diferencia de </a:t>
            </a:r>
            <a:r>
              <a:rPr lang="es-ES_tradnl" sz="2800" i="1" dirty="0"/>
              <a:t>Le </a:t>
            </a:r>
            <a:r>
              <a:rPr lang="es-ES_tradnl" sz="2800" i="1" dirty="0" err="1"/>
              <a:t>Nouveau</a:t>
            </a:r>
            <a:r>
              <a:rPr lang="es-ES_tradnl" sz="2800" i="1" dirty="0"/>
              <a:t> Taxi!</a:t>
            </a:r>
            <a:r>
              <a:rPr lang="es-ES_tradnl" sz="2800" dirty="0"/>
              <a:t> donde la </a:t>
            </a:r>
            <a:r>
              <a:rPr lang="es-ES_tradnl" sz="2800" dirty="0" err="1"/>
              <a:t>francofonía</a:t>
            </a:r>
            <a:r>
              <a:rPr lang="es-ES_tradnl" sz="2800" dirty="0"/>
              <a:t> tiene una función ilustrativa, </a:t>
            </a:r>
            <a:r>
              <a:rPr lang="es-ES_tradnl" sz="2800" i="1" dirty="0"/>
              <a:t>Alter Ego Plus </a:t>
            </a:r>
            <a:r>
              <a:rPr lang="es-ES_tradnl" sz="2800" dirty="0"/>
              <a:t>y </a:t>
            </a:r>
            <a:r>
              <a:rPr lang="es-ES_tradnl" sz="2800" i="1" dirty="0"/>
              <a:t>Edito </a:t>
            </a:r>
            <a:r>
              <a:rPr lang="es-ES_tradnl" sz="2800" dirty="0"/>
              <a:t>dedican </a:t>
            </a:r>
            <a:r>
              <a:rPr lang="es-ES_tradnl" sz="2800" dirty="0" smtClean="0"/>
              <a:t>unidades </a:t>
            </a:r>
            <a:r>
              <a:rPr lang="es-ES_tradnl" sz="2800" dirty="0"/>
              <a:t>a presentar un panorama francófono </a:t>
            </a:r>
            <a:r>
              <a:rPr lang="es-ES_tradnl" sz="2800" dirty="0" smtClean="0"/>
              <a:t>diverso.</a:t>
            </a:r>
          </a:p>
          <a:p>
            <a:pPr algn="just"/>
            <a:r>
              <a:rPr lang="es-ES_tradnl" sz="2800" dirty="0" smtClean="0"/>
              <a:t>La perspectiva </a:t>
            </a:r>
            <a:r>
              <a:rPr lang="es-ES_tradnl" sz="2800" dirty="0" err="1" smtClean="0"/>
              <a:t>accional</a:t>
            </a:r>
            <a:r>
              <a:rPr lang="es-ES_tradnl" sz="2800" dirty="0" smtClean="0"/>
              <a:t> se apoya en los elementos iconográficos para proponer actividades o presentar algún tema lingüístico.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4701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/>
              <a:t>Referencias</a:t>
            </a:r>
            <a:r>
              <a:rPr lang="fr-FR" b="1" dirty="0" smtClean="0"/>
              <a:t>	</a:t>
            </a:r>
            <a:endParaRPr lang="fr-F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1733266"/>
            <a:ext cx="8574087" cy="5124734"/>
          </a:xfrm>
        </p:spPr>
        <p:txBody>
          <a:bodyPr>
            <a:normAutofit fontScale="62500" lnSpcReduction="20000"/>
          </a:bodyPr>
          <a:lstStyle/>
          <a:p>
            <a:pPr marL="457200" lvl="1" indent="0" algn="just">
              <a:buNone/>
            </a:pPr>
            <a:r>
              <a:rPr lang="fr-CA" dirty="0" smtClean="0"/>
              <a:t>Auger, N., (2001). « Les formes du stéréotype dans les manuels scolaires de français langue estrangère : quelques usages pour quelques stratégies ». </a:t>
            </a:r>
            <a:r>
              <a:rPr lang="fr-CA" i="1" dirty="0" smtClean="0"/>
              <a:t>Marges Linguistiques</a:t>
            </a:r>
            <a:r>
              <a:rPr lang="fr-CA" dirty="0" smtClean="0"/>
              <a:t>.</a:t>
            </a:r>
          </a:p>
          <a:p>
            <a:pPr marL="457200" lvl="1" indent="0" algn="just">
              <a:buNone/>
            </a:pPr>
            <a:r>
              <a:rPr lang="fr-CA" dirty="0" smtClean="0"/>
              <a:t>Chi, H. P. (2007). « Représentation de la France des étudiants taïwanais de français à la fin de leur formation ». </a:t>
            </a:r>
            <a:r>
              <a:rPr lang="fr-CA" i="1" dirty="0" smtClean="0"/>
              <a:t>Synergies Chine </a:t>
            </a:r>
            <a:r>
              <a:rPr lang="fr-CA" dirty="0" smtClean="0"/>
              <a:t>2, 266-266.</a:t>
            </a:r>
          </a:p>
          <a:p>
            <a:pPr marL="457200" lvl="1" indent="0" algn="just">
              <a:buNone/>
            </a:pPr>
            <a:r>
              <a:rPr lang="fr-CA" dirty="0" smtClean="0"/>
              <a:t>Ali, S., </a:t>
            </a:r>
            <a:r>
              <a:rPr lang="fr-CA" dirty="0" err="1" smtClean="0"/>
              <a:t>Kazemian</a:t>
            </a:r>
            <a:r>
              <a:rPr lang="fr-CA" dirty="0" smtClean="0"/>
              <a:t>, B., et </a:t>
            </a:r>
            <a:r>
              <a:rPr lang="fr-CA" dirty="0" err="1" smtClean="0"/>
              <a:t>Mahar</a:t>
            </a:r>
            <a:r>
              <a:rPr lang="fr-CA" dirty="0" smtClean="0"/>
              <a:t>, I. H. (2015).« The Importance of Culture in Second and </a:t>
            </a:r>
            <a:r>
              <a:rPr lang="fr-CA" dirty="0" err="1" smtClean="0"/>
              <a:t>Foreign</a:t>
            </a:r>
            <a:r>
              <a:rPr lang="fr-CA" dirty="0" smtClean="0"/>
              <a:t> </a:t>
            </a:r>
            <a:r>
              <a:rPr lang="fr-CA" dirty="0" err="1" smtClean="0"/>
              <a:t>Language</a:t>
            </a:r>
            <a:r>
              <a:rPr lang="fr-CA" dirty="0" smtClean="0"/>
              <a:t> Learning ». </a:t>
            </a:r>
            <a:r>
              <a:rPr lang="fr-CA" i="1" dirty="0" err="1" smtClean="0"/>
              <a:t>Dinamika</a:t>
            </a:r>
            <a:r>
              <a:rPr lang="fr-CA" i="1" dirty="0" smtClean="0"/>
              <a:t> </a:t>
            </a:r>
            <a:r>
              <a:rPr lang="fr-CA" i="1" dirty="0" err="1" smtClean="0"/>
              <a:t>Ilmu</a:t>
            </a:r>
            <a:r>
              <a:rPr lang="fr-CA" i="1" dirty="0" smtClean="0"/>
              <a:t> </a:t>
            </a:r>
            <a:r>
              <a:rPr lang="fr-CA" dirty="0" smtClean="0"/>
              <a:t>15(1), 1-10.</a:t>
            </a:r>
          </a:p>
          <a:p>
            <a:pPr marL="457200" lvl="1" indent="0" algn="just">
              <a:buNone/>
            </a:pPr>
            <a:r>
              <a:rPr lang="fr-CA" dirty="0" smtClean="0"/>
              <a:t>￼Castillo, E. D., et </a:t>
            </a:r>
            <a:r>
              <a:rPr lang="fr-CA" dirty="0" err="1" smtClean="0"/>
              <a:t>Pérez</a:t>
            </a:r>
            <a:r>
              <a:rPr lang="fr-CA" dirty="0" smtClean="0"/>
              <a:t>, A. (2016). « La motivation d’apprenants de français dans une université́ mexicaine ». </a:t>
            </a:r>
            <a:r>
              <a:rPr lang="fr-CA" i="1" dirty="0" smtClean="0"/>
              <a:t>Synergies Mexique </a:t>
            </a:r>
            <a:r>
              <a:rPr lang="fr-CA" dirty="0" smtClean="0"/>
              <a:t>6, 81-91.</a:t>
            </a:r>
          </a:p>
          <a:p>
            <a:pPr marL="457200" lvl="1" indent="0" algn="just">
              <a:buNone/>
            </a:pPr>
            <a:r>
              <a:rPr lang="fr-CA" dirty="0" err="1" smtClean="0"/>
              <a:t>Galisson</a:t>
            </a:r>
            <a:r>
              <a:rPr lang="fr-CA" dirty="0" smtClean="0"/>
              <a:t>, R. (1991). </a:t>
            </a:r>
            <a:r>
              <a:rPr lang="fr-CA" i="1" dirty="0" smtClean="0"/>
              <a:t>De la langue à la culture par les mots</a:t>
            </a:r>
            <a:r>
              <a:rPr lang="fr-CA" dirty="0" smtClean="0"/>
              <a:t>. Paris : CLE International, coll. Didactique des langues étrangères.</a:t>
            </a:r>
          </a:p>
          <a:p>
            <a:pPr marL="457200" lvl="1" indent="0" algn="just">
              <a:buNone/>
            </a:pPr>
            <a:r>
              <a:rPr lang="fr-CA" dirty="0" err="1" smtClean="0"/>
              <a:t>González</a:t>
            </a:r>
            <a:r>
              <a:rPr lang="fr-CA" dirty="0" smtClean="0"/>
              <a:t> Izquierdo, E. (2014). « Quelle (s) culture (s) et littérature (s) enseigner en cours de français en contextes scolaires espagnols ? ». </a:t>
            </a:r>
            <a:r>
              <a:rPr lang="fr-CA" i="1" dirty="0" smtClean="0"/>
              <a:t>Synergies Espagne </a:t>
            </a:r>
            <a:r>
              <a:rPr lang="fr-CA" dirty="0" smtClean="0"/>
              <a:t>7, 145-159.</a:t>
            </a:r>
          </a:p>
          <a:p>
            <a:pPr marL="457200" lvl="1" indent="0" algn="just">
              <a:buNone/>
            </a:pPr>
            <a:r>
              <a:rPr lang="fr-CA" dirty="0" smtClean="0"/>
              <a:t>Porcher, L. (1995). </a:t>
            </a:r>
            <a:r>
              <a:rPr lang="fr-CA" i="1" dirty="0" smtClean="0"/>
              <a:t>Le français langue étrangère</a:t>
            </a:r>
            <a:r>
              <a:rPr lang="fr-CA" dirty="0" smtClean="0"/>
              <a:t>. Paris : Hachette.</a:t>
            </a:r>
          </a:p>
          <a:p>
            <a:pPr marL="457200" lvl="1" indent="0" algn="just">
              <a:buNone/>
            </a:pPr>
            <a:r>
              <a:rPr lang="fr-CA" dirty="0" err="1" smtClean="0"/>
              <a:t>Puren</a:t>
            </a:r>
            <a:r>
              <a:rPr lang="fr-CA" dirty="0" smtClean="0"/>
              <a:t>, C. (2002). « Perspectives actionnelles et perspectives culturelles en didactique des langues- cultures : vers une perspective </a:t>
            </a:r>
            <a:r>
              <a:rPr lang="fr-CA" dirty="0" err="1" smtClean="0"/>
              <a:t>co</a:t>
            </a:r>
            <a:r>
              <a:rPr lang="fr-CA" dirty="0" smtClean="0"/>
              <a:t>-actionnelle-</a:t>
            </a:r>
            <a:r>
              <a:rPr lang="fr-CA" dirty="0" err="1" smtClean="0"/>
              <a:t>co</a:t>
            </a:r>
            <a:r>
              <a:rPr lang="fr-CA" dirty="0" smtClean="0"/>
              <a:t>-culturelle ». </a:t>
            </a:r>
            <a:r>
              <a:rPr lang="fr-CA" i="1" dirty="0" smtClean="0"/>
              <a:t>Langues modernes </a:t>
            </a:r>
            <a:r>
              <a:rPr lang="fr-CA" dirty="0" smtClean="0"/>
              <a:t>96(3), 55-72.</a:t>
            </a:r>
          </a:p>
          <a:p>
            <a:pPr marL="457200" lvl="1" indent="0" algn="just">
              <a:buNone/>
            </a:pPr>
            <a:r>
              <a:rPr lang="fr-CA" dirty="0" err="1" smtClean="0"/>
              <a:t>Ranchon</a:t>
            </a:r>
            <a:r>
              <a:rPr lang="fr-CA" dirty="0" smtClean="0"/>
              <a:t>, G. (2016). </a:t>
            </a:r>
            <a:r>
              <a:rPr lang="fr-CA" i="1" dirty="0" smtClean="0"/>
              <a:t>Une didactique de la langue, de la culture et du genre : le manuel FLE, discours et réalisations</a:t>
            </a:r>
            <a:r>
              <a:rPr lang="fr-CA" dirty="0" smtClean="0"/>
              <a:t>. Thèse de l’</a:t>
            </a:r>
            <a:r>
              <a:rPr lang="fr-CA" dirty="0" err="1" smtClean="0"/>
              <a:t>Universite</a:t>
            </a:r>
            <a:r>
              <a:rPr lang="fr-CA" dirty="0" smtClean="0"/>
              <a:t>́ de Lyon.</a:t>
            </a:r>
          </a:p>
          <a:p>
            <a:pPr marL="457200" lvl="1" indent="0" algn="just">
              <a:buNone/>
            </a:pPr>
            <a:r>
              <a:rPr lang="fr-CA" dirty="0" err="1" smtClean="0"/>
              <a:t>Richaudeau</a:t>
            </a:r>
            <a:r>
              <a:rPr lang="fr-CA" dirty="0" smtClean="0"/>
              <a:t>, F. (1986). Conception et production des manuels scolaires : Guide pratique. Paris : Presses de l’UNESCO.</a:t>
            </a:r>
          </a:p>
          <a:p>
            <a:pPr marL="457200" lvl="1" indent="0" algn="just">
              <a:buNone/>
            </a:pPr>
            <a:r>
              <a:rPr lang="fr-CA" dirty="0" smtClean="0"/>
              <a:t>Silva, H. (2011). </a:t>
            </a:r>
            <a:r>
              <a:rPr lang="fr-CA" i="1" dirty="0" smtClean="0"/>
              <a:t>Langues et territoires : le statut du français en Amérique latine</a:t>
            </a:r>
            <a:r>
              <a:rPr lang="fr-CA" dirty="0" smtClean="0"/>
              <a:t>. Université́ du Québec en Outaouais : Gatineau. Cahier Senghor 3.</a:t>
            </a:r>
          </a:p>
          <a:p>
            <a:pPr marL="457200" lvl="1" indent="0" algn="just">
              <a:buNone/>
            </a:pPr>
            <a:r>
              <a:rPr lang="fr-CA" dirty="0" err="1" smtClean="0"/>
              <a:t>Vajta</a:t>
            </a:r>
            <a:r>
              <a:rPr lang="fr-CA" dirty="0" smtClean="0"/>
              <a:t>, K. (2012). « Le manuel de FLE suédois, véhicule d’un discours sur la France, communauté́ imaginaire ». Dans E. </a:t>
            </a:r>
            <a:r>
              <a:rPr lang="fr-CA" dirty="0" err="1" smtClean="0"/>
              <a:t>Ahlstedt</a:t>
            </a:r>
            <a:r>
              <a:rPr lang="fr-CA" dirty="0" smtClean="0"/>
              <a:t>, K. Benson, E. </a:t>
            </a:r>
            <a:r>
              <a:rPr lang="fr-CA" dirty="0" err="1" smtClean="0"/>
              <a:t>Bladh</a:t>
            </a:r>
            <a:r>
              <a:rPr lang="fr-CA" dirty="0" smtClean="0"/>
              <a:t>, I. </a:t>
            </a:r>
            <a:r>
              <a:rPr lang="fr-CA" dirty="0" err="1" smtClean="0"/>
              <a:t>Söhrman</a:t>
            </a:r>
            <a:r>
              <a:rPr lang="fr-CA" dirty="0" smtClean="0"/>
              <a:t> et U. </a:t>
            </a:r>
            <a:r>
              <a:rPr lang="fr-CA" dirty="0" err="1" smtClean="0"/>
              <a:t>Akerström</a:t>
            </a:r>
            <a:r>
              <a:rPr lang="fr-CA" dirty="0" smtClean="0"/>
              <a:t>, </a:t>
            </a:r>
            <a:r>
              <a:rPr lang="fr-CA" i="1" dirty="0" smtClean="0"/>
              <a:t>Actes du XVIIIe congrès des romanistes scandinaves/Actas </a:t>
            </a:r>
            <a:r>
              <a:rPr lang="fr-CA" i="1" dirty="0" err="1" smtClean="0"/>
              <a:t>del</a:t>
            </a:r>
            <a:r>
              <a:rPr lang="fr-CA" i="1" dirty="0" smtClean="0"/>
              <a:t> XVIII </a:t>
            </a:r>
            <a:r>
              <a:rPr lang="fr-CA" i="1" dirty="0" err="1" smtClean="0"/>
              <a:t>congreso</a:t>
            </a:r>
            <a:r>
              <a:rPr lang="fr-CA" i="1" dirty="0" smtClean="0"/>
              <a:t> de </a:t>
            </a:r>
            <a:r>
              <a:rPr lang="fr-CA" i="1" dirty="0" err="1" smtClean="0"/>
              <a:t>romanistas</a:t>
            </a:r>
            <a:r>
              <a:rPr lang="fr-CA" i="1" dirty="0" smtClean="0"/>
              <a:t> </a:t>
            </a:r>
            <a:r>
              <a:rPr lang="fr-CA" i="1" dirty="0" err="1" smtClean="0"/>
              <a:t>escandinavos</a:t>
            </a:r>
            <a:r>
              <a:rPr lang="fr-CA" dirty="0" smtClean="0"/>
              <a:t>, 747-763.</a:t>
            </a:r>
          </a:p>
          <a:p>
            <a:pPr lvl="1" algn="just"/>
            <a:endParaRPr lang="fr-FR" dirty="0" smtClean="0"/>
          </a:p>
          <a:p>
            <a:pPr lvl="1" algn="just"/>
            <a:endParaRPr lang="fr-FR" dirty="0"/>
          </a:p>
          <a:p>
            <a:pPr lvl="1" algn="just"/>
            <a:endParaRPr lang="fr-FR" dirty="0" smtClean="0"/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6876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Problemática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Autofit/>
          </a:bodyPr>
          <a:lstStyle/>
          <a:p>
            <a:pPr algn="just"/>
            <a:r>
              <a:rPr lang="es-ES_tradnl" sz="2800" dirty="0"/>
              <a:t>El manual </a:t>
            </a:r>
            <a:r>
              <a:rPr lang="es-ES_tradnl" sz="2800" dirty="0" smtClean="0"/>
              <a:t>de lengua es </a:t>
            </a:r>
            <a:r>
              <a:rPr lang="es-ES_tradnl" sz="2800" dirty="0"/>
              <a:t>una herramienta </a:t>
            </a:r>
            <a:r>
              <a:rPr lang="es-ES_tradnl" sz="2800" dirty="0" smtClean="0"/>
              <a:t>importante en la adquisición de una L2. Puede </a:t>
            </a:r>
            <a:r>
              <a:rPr lang="es-ES_tradnl" sz="2800" dirty="0"/>
              <a:t>ser una guía metodológica, así como una mirada a la lengua y la cultura de una comunidad.</a:t>
            </a:r>
          </a:p>
          <a:p>
            <a:pPr algn="just"/>
            <a:r>
              <a:rPr lang="es-ES_tradnl" sz="2800" dirty="0"/>
              <a:t>Uno de los principales elementos de </a:t>
            </a:r>
            <a:r>
              <a:rPr lang="es-ES_tradnl" sz="2800" dirty="0" smtClean="0"/>
              <a:t>representación </a:t>
            </a:r>
            <a:r>
              <a:rPr lang="es-ES_tradnl" sz="2800" dirty="0"/>
              <a:t>de la cultura en los manuales de </a:t>
            </a:r>
            <a:r>
              <a:rPr lang="es-ES_tradnl" sz="2800" dirty="0" smtClean="0"/>
              <a:t>L2 es </a:t>
            </a:r>
            <a:r>
              <a:rPr lang="es-ES_tradnl" sz="2800" dirty="0"/>
              <a:t>la imagen impresa. Una sola imagen puede contener </a:t>
            </a:r>
            <a:r>
              <a:rPr lang="es-ES_tradnl" sz="2800" dirty="0" smtClean="0"/>
              <a:t>una cantidad importante de símbolos representativos de </a:t>
            </a:r>
            <a:r>
              <a:rPr lang="es-ES_tradnl" sz="2800" dirty="0"/>
              <a:t>la cultura objetivo.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2514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Objetivo</a:t>
            </a:r>
            <a:endParaRPr lang="fr-F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1924334"/>
            <a:ext cx="8574087" cy="4749421"/>
          </a:xfrm>
        </p:spPr>
        <p:txBody>
          <a:bodyPr>
            <a:normAutofit lnSpcReduction="10000"/>
          </a:bodyPr>
          <a:lstStyle/>
          <a:p>
            <a:pPr algn="just"/>
            <a:r>
              <a:rPr lang="es-ES_tradnl" dirty="0"/>
              <a:t>El objetivo </a:t>
            </a:r>
            <a:r>
              <a:rPr lang="es-ES_tradnl" dirty="0" smtClean="0"/>
              <a:t>de este </a:t>
            </a:r>
            <a:r>
              <a:rPr lang="es-ES_tradnl" dirty="0"/>
              <a:t>estudio es identificar los elementos iconográficos de </a:t>
            </a:r>
            <a:r>
              <a:rPr lang="es-ES_tradnl" dirty="0" smtClean="0"/>
              <a:t>representación </a:t>
            </a:r>
            <a:r>
              <a:rPr lang="es-ES_tradnl" dirty="0"/>
              <a:t>cultural (EIRC) de diferentes </a:t>
            </a:r>
            <a:r>
              <a:rPr lang="es-ES_tradnl" dirty="0" smtClean="0"/>
              <a:t>manuales de Francés Lengua Extranjera (FLE) </a:t>
            </a:r>
            <a:r>
              <a:rPr lang="es-ES_tradnl" dirty="0"/>
              <a:t>y compararlos </a:t>
            </a:r>
            <a:r>
              <a:rPr lang="es-ES_tradnl" dirty="0" smtClean="0"/>
              <a:t>cuantitativa </a:t>
            </a:r>
            <a:r>
              <a:rPr lang="es-ES_tradnl" dirty="0"/>
              <a:t>y cualitativamente.</a:t>
            </a:r>
          </a:p>
          <a:p>
            <a:pPr algn="just"/>
            <a:r>
              <a:rPr lang="es-ES_tradnl" dirty="0"/>
              <a:t>En la primera parte, definimos el concepto de cultura desde el punto de vista de </a:t>
            </a:r>
            <a:r>
              <a:rPr lang="es-ES_tradnl" dirty="0" smtClean="0"/>
              <a:t>la adquisición de una L2, </a:t>
            </a:r>
            <a:r>
              <a:rPr lang="es-ES_tradnl" dirty="0"/>
              <a:t>describimos las características del </a:t>
            </a:r>
            <a:r>
              <a:rPr lang="es-ES_tradnl" dirty="0" smtClean="0"/>
              <a:t>manual de lengua y </a:t>
            </a:r>
            <a:r>
              <a:rPr lang="es-ES_tradnl" dirty="0"/>
              <a:t>especificamos la representación cultural asociada con la lengua </a:t>
            </a:r>
            <a:r>
              <a:rPr lang="es-ES_tradnl" dirty="0" smtClean="0"/>
              <a:t>francesa.</a:t>
            </a:r>
            <a:endParaRPr lang="es-ES_tradnl" dirty="0"/>
          </a:p>
          <a:p>
            <a:pPr algn="just"/>
            <a:r>
              <a:rPr lang="es-ES_tradnl" dirty="0"/>
              <a:t>En la segunda parte, presentamos nuestra metodología de estudio que consiste en </a:t>
            </a:r>
            <a:r>
              <a:rPr lang="es-ES_tradnl" dirty="0" smtClean="0"/>
              <a:t>analizar tres manuales de FLE </a:t>
            </a:r>
            <a:r>
              <a:rPr lang="es-ES_tradnl" dirty="0"/>
              <a:t>(</a:t>
            </a:r>
            <a:r>
              <a:rPr lang="es-ES_tradnl" i="1" dirty="0"/>
              <a:t>Alter Ego Plus</a:t>
            </a:r>
            <a:r>
              <a:rPr lang="es-ES_tradnl" dirty="0"/>
              <a:t>, </a:t>
            </a:r>
            <a:r>
              <a:rPr lang="es-ES_tradnl" i="1" dirty="0" smtClean="0"/>
              <a:t>Le </a:t>
            </a:r>
            <a:r>
              <a:rPr lang="es-ES_tradnl" i="1" dirty="0" err="1" smtClean="0"/>
              <a:t>Nouveau</a:t>
            </a:r>
            <a:r>
              <a:rPr lang="es-ES_tradnl" i="1" dirty="0" smtClean="0"/>
              <a:t> Taxi!</a:t>
            </a:r>
            <a:r>
              <a:rPr lang="es-ES_tradnl" dirty="0" smtClean="0"/>
              <a:t> y </a:t>
            </a:r>
            <a:r>
              <a:rPr lang="es-ES_tradnl" i="1" dirty="0" smtClean="0"/>
              <a:t>Edito</a:t>
            </a:r>
            <a:r>
              <a:rPr lang="es-ES_tradnl" dirty="0" smtClean="0"/>
              <a:t>) y reportamos nuestros </a:t>
            </a:r>
            <a:r>
              <a:rPr lang="es-ES_tradnl" dirty="0"/>
              <a:t>resultados.</a:t>
            </a:r>
            <a:endParaRPr lang="fr-FR" dirty="0"/>
          </a:p>
          <a:p>
            <a:pPr algn="just"/>
            <a:endParaRPr lang="fr-FR" dirty="0" smtClean="0"/>
          </a:p>
          <a:p>
            <a:pPr algn="just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7194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        </a:t>
            </a:r>
            <a:r>
              <a:rPr lang="fr-FR" b="1" dirty="0" err="1" smtClean="0"/>
              <a:t>Concepto</a:t>
            </a:r>
            <a:r>
              <a:rPr lang="fr-FR" b="1" dirty="0" smtClean="0"/>
              <a:t> </a:t>
            </a:r>
            <a:r>
              <a:rPr lang="fr-FR" b="1" dirty="0" smtClean="0"/>
              <a:t>de </a:t>
            </a:r>
            <a:r>
              <a:rPr lang="fr-FR" b="1" dirty="0" err="1" smtClean="0"/>
              <a:t>cultura</a:t>
            </a:r>
            <a:r>
              <a:rPr lang="fr-FR" b="1" dirty="0" smtClean="0"/>
              <a:t>	</a:t>
            </a:r>
            <a:endParaRPr lang="fr-F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1897040"/>
            <a:ext cx="8574087" cy="4708476"/>
          </a:xfrm>
        </p:spPr>
        <p:txBody>
          <a:bodyPr>
            <a:normAutofit/>
          </a:bodyPr>
          <a:lstStyle/>
          <a:p>
            <a:pPr algn="just"/>
            <a:r>
              <a:rPr lang="es-ES_tradnl" dirty="0" smtClean="0"/>
              <a:t>El concepto </a:t>
            </a:r>
            <a:r>
              <a:rPr lang="es-ES_tradnl" i="1" dirty="0" smtClean="0"/>
              <a:t>cultura</a:t>
            </a:r>
            <a:r>
              <a:rPr lang="es-ES_tradnl" dirty="0" smtClean="0"/>
              <a:t> </a:t>
            </a:r>
            <a:r>
              <a:rPr lang="es-ES_tradnl" dirty="0"/>
              <a:t>puede </a:t>
            </a:r>
            <a:r>
              <a:rPr lang="es-ES_tradnl" dirty="0" smtClean="0"/>
              <a:t>referir </a:t>
            </a:r>
            <a:r>
              <a:rPr lang="es-ES_tradnl" dirty="0"/>
              <a:t>tanto </a:t>
            </a:r>
            <a:r>
              <a:rPr lang="es-ES_tradnl" dirty="0" smtClean="0"/>
              <a:t>las </a:t>
            </a:r>
            <a:r>
              <a:rPr lang="es-ES_tradnl" dirty="0"/>
              <a:t>creaciones como </a:t>
            </a:r>
            <a:r>
              <a:rPr lang="es-ES_tradnl" dirty="0" smtClean="0"/>
              <a:t>las </a:t>
            </a:r>
            <a:r>
              <a:rPr lang="es-ES_tradnl" dirty="0"/>
              <a:t>formas de entender la vida de una comunidad (</a:t>
            </a:r>
            <a:r>
              <a:rPr lang="es-ES_tradnl" dirty="0" err="1"/>
              <a:t>Galisson</a:t>
            </a:r>
            <a:r>
              <a:rPr lang="es-ES_tradnl" dirty="0"/>
              <a:t>, 1991: 117, </a:t>
            </a:r>
            <a:r>
              <a:rPr lang="es-ES_tradnl" dirty="0" err="1"/>
              <a:t>Porcher</a:t>
            </a:r>
            <a:r>
              <a:rPr lang="es-ES_tradnl" dirty="0"/>
              <a:t>, 1995: 66-67).</a:t>
            </a:r>
          </a:p>
          <a:p>
            <a:pPr algn="just"/>
            <a:r>
              <a:rPr lang="es-ES_tradnl" dirty="0"/>
              <a:t>Según </a:t>
            </a:r>
            <a:r>
              <a:rPr lang="es-ES_tradnl" dirty="0" err="1"/>
              <a:t>Ali</a:t>
            </a:r>
            <a:r>
              <a:rPr lang="es-ES_tradnl" dirty="0"/>
              <a:t> et al. (2015), </a:t>
            </a:r>
            <a:r>
              <a:rPr lang="es-ES_tradnl" dirty="0" smtClean="0"/>
              <a:t>la comunicación </a:t>
            </a:r>
            <a:r>
              <a:rPr lang="es-ES_tradnl" dirty="0"/>
              <a:t>y </a:t>
            </a:r>
            <a:r>
              <a:rPr lang="es-ES_tradnl" dirty="0" smtClean="0"/>
              <a:t>la cultura </a:t>
            </a:r>
            <a:r>
              <a:rPr lang="es-ES_tradnl" dirty="0"/>
              <a:t>están vinculadas, ya que dan valores y significados a los diferentes elementos de la vida.</a:t>
            </a:r>
          </a:p>
          <a:p>
            <a:pPr algn="just"/>
            <a:r>
              <a:rPr lang="es-ES_tradnl" dirty="0"/>
              <a:t>Al aprender </a:t>
            </a:r>
            <a:r>
              <a:rPr lang="es-ES_tradnl" dirty="0" smtClean="0"/>
              <a:t>una L2, </a:t>
            </a:r>
            <a:r>
              <a:rPr lang="es-ES_tradnl" dirty="0"/>
              <a:t>el alumno descubre un nuevo sistema lingüístico y cultural. </a:t>
            </a:r>
            <a:r>
              <a:rPr lang="es-ES_tradnl" dirty="0" err="1"/>
              <a:t>Puren</a:t>
            </a:r>
            <a:r>
              <a:rPr lang="es-ES_tradnl" dirty="0"/>
              <a:t> (2002: 60-61) señala que esta interacción lleva al alumno a reflexionar sobre la cultura de los demás y la </a:t>
            </a:r>
            <a:r>
              <a:rPr lang="es-ES_tradnl" dirty="0" smtClean="0"/>
              <a:t>suya, y a construir un tipo de pensamiento </a:t>
            </a:r>
            <a:r>
              <a:rPr lang="es-ES_tradnl" dirty="0"/>
              <a:t>intercultural.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5285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              </a:t>
            </a:r>
            <a:r>
              <a:rPr lang="fr-FR" b="1" dirty="0" err="1" smtClean="0"/>
              <a:t>Manual</a:t>
            </a:r>
            <a:r>
              <a:rPr lang="fr-FR" b="1" dirty="0" smtClean="0"/>
              <a:t> </a:t>
            </a:r>
            <a:r>
              <a:rPr lang="fr-FR" b="1" dirty="0" smtClean="0"/>
              <a:t>de </a:t>
            </a:r>
            <a:r>
              <a:rPr lang="fr-FR" b="1" dirty="0" err="1" smtClean="0"/>
              <a:t>lengua</a:t>
            </a:r>
            <a:r>
              <a:rPr lang="fr-FR" b="1" dirty="0" smtClean="0"/>
              <a:t> </a:t>
            </a:r>
            <a:r>
              <a:rPr lang="fr-FR" b="1" dirty="0" err="1" smtClean="0"/>
              <a:t>extranjera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1897040"/>
            <a:ext cx="8574087" cy="4735772"/>
          </a:xfrm>
        </p:spPr>
        <p:txBody>
          <a:bodyPr>
            <a:normAutofit/>
          </a:bodyPr>
          <a:lstStyle/>
          <a:p>
            <a:pPr algn="just"/>
            <a:r>
              <a:rPr lang="es-ES_tradnl" sz="2800" dirty="0"/>
              <a:t>El </a:t>
            </a:r>
            <a:r>
              <a:rPr lang="es-ES_tradnl" sz="2800" i="1" dirty="0" smtClean="0"/>
              <a:t>manual de lengua</a:t>
            </a:r>
            <a:r>
              <a:rPr lang="es-ES_tradnl" sz="2800" dirty="0" smtClean="0"/>
              <a:t> </a:t>
            </a:r>
            <a:r>
              <a:rPr lang="es-ES_tradnl" sz="2800" dirty="0"/>
              <a:t>puede considerarse </a:t>
            </a:r>
            <a:r>
              <a:rPr lang="es-ES_tradnl" sz="2800" dirty="0" smtClean="0"/>
              <a:t>un </a:t>
            </a:r>
            <a:r>
              <a:rPr lang="es-ES_tradnl" sz="2800" dirty="0"/>
              <a:t>libro cuyo propósito es contribuir al proceso de </a:t>
            </a:r>
            <a:r>
              <a:rPr lang="es-ES_tradnl" sz="2800" dirty="0" smtClean="0"/>
              <a:t>enseñanza-aprendizaje </a:t>
            </a:r>
            <a:r>
              <a:rPr lang="es-ES_tradnl" sz="2800" dirty="0"/>
              <a:t>de una </a:t>
            </a:r>
            <a:r>
              <a:rPr lang="es-ES_tradnl" sz="2800" dirty="0" smtClean="0"/>
              <a:t>L2 a </a:t>
            </a:r>
            <a:r>
              <a:rPr lang="es-ES_tradnl" sz="2800" dirty="0"/>
              <a:t>través de </a:t>
            </a:r>
            <a:r>
              <a:rPr lang="es-ES_tradnl" sz="2800" dirty="0" smtClean="0"/>
              <a:t>una progresión </a:t>
            </a:r>
            <a:r>
              <a:rPr lang="es-ES_tradnl" sz="2800" dirty="0"/>
              <a:t>de </a:t>
            </a:r>
            <a:r>
              <a:rPr lang="es-ES_tradnl" sz="2800" dirty="0" smtClean="0"/>
              <a:t>temas, los cuales se </a:t>
            </a:r>
            <a:r>
              <a:rPr lang="es-ES_tradnl" sz="2800" dirty="0"/>
              <a:t>adaptan a las etapas de aprendizaje seguidas por el alumno (</a:t>
            </a:r>
            <a:r>
              <a:rPr lang="es-ES_tradnl" sz="2800" dirty="0" err="1"/>
              <a:t>Richaudeau</a:t>
            </a:r>
            <a:r>
              <a:rPr lang="es-ES_tradnl" sz="2800" dirty="0"/>
              <a:t>, 1986: </a:t>
            </a:r>
            <a:r>
              <a:rPr lang="es-ES_tradnl" sz="2800" dirty="0" smtClean="0"/>
              <a:t>51)</a:t>
            </a:r>
            <a:r>
              <a:rPr lang="es-ES_tradnl" sz="2800" dirty="0"/>
              <a:t>.</a:t>
            </a:r>
          </a:p>
          <a:p>
            <a:pPr algn="just"/>
            <a:r>
              <a:rPr lang="es-ES_tradnl" sz="2800" dirty="0"/>
              <a:t>Según González Izquierdo (2014: 147), en la actualidad, la mayoría de los </a:t>
            </a:r>
            <a:r>
              <a:rPr lang="es-ES_tradnl" sz="2800" dirty="0" smtClean="0"/>
              <a:t>manuales de lengua adoptan </a:t>
            </a:r>
            <a:r>
              <a:rPr lang="es-ES_tradnl" sz="2800" dirty="0"/>
              <a:t>un enfoque orientado a la acción, que fomenta la comunicación en situaciones cotidianas.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30930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fr-FR" b="1" dirty="0" err="1" smtClean="0"/>
              <a:t>Representación</a:t>
            </a:r>
            <a:r>
              <a:rPr lang="fr-FR" b="1" dirty="0" smtClean="0"/>
              <a:t> cultural en </a:t>
            </a:r>
            <a:br>
              <a:rPr lang="fr-FR" b="1" dirty="0" smtClean="0"/>
            </a:br>
            <a:r>
              <a:rPr lang="fr-FR" b="1" dirty="0" smtClean="0"/>
              <a:t>los </a:t>
            </a:r>
            <a:r>
              <a:rPr lang="fr-FR" b="1" dirty="0" err="1" smtClean="0"/>
              <a:t>manuales</a:t>
            </a:r>
            <a:r>
              <a:rPr lang="fr-FR" b="1" dirty="0" smtClean="0"/>
              <a:t> de FLE 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1915235"/>
            <a:ext cx="8574087" cy="4799464"/>
          </a:xfrm>
        </p:spPr>
        <p:txBody>
          <a:bodyPr>
            <a:noAutofit/>
          </a:bodyPr>
          <a:lstStyle/>
          <a:p>
            <a:pPr algn="just"/>
            <a:r>
              <a:rPr lang="es-ES_tradnl" sz="2800" dirty="0"/>
              <a:t>Para </a:t>
            </a:r>
            <a:r>
              <a:rPr lang="es-ES_tradnl" sz="2800" dirty="0" err="1"/>
              <a:t>Ranchon</a:t>
            </a:r>
            <a:r>
              <a:rPr lang="es-ES_tradnl" sz="2800" dirty="0"/>
              <a:t> (2016: 27), el lenguaje y la cultura presentados en los </a:t>
            </a:r>
            <a:r>
              <a:rPr lang="es-ES_tradnl" sz="2800" dirty="0" smtClean="0"/>
              <a:t>manuales de L2 constituyen una “modelización </a:t>
            </a:r>
            <a:r>
              <a:rPr lang="es-ES_tradnl" sz="2800" dirty="0"/>
              <a:t>de </a:t>
            </a:r>
            <a:r>
              <a:rPr lang="es-ES_tradnl" sz="2800" dirty="0" smtClean="0"/>
              <a:t>la realidad”, </a:t>
            </a:r>
            <a:r>
              <a:rPr lang="es-ES_tradnl" sz="2800" dirty="0"/>
              <a:t>es decir, una selección de elementos de una comunidad que </a:t>
            </a:r>
            <a:r>
              <a:rPr lang="es-ES_tradnl" sz="2800" dirty="0" smtClean="0"/>
              <a:t>permiten establecer </a:t>
            </a:r>
            <a:r>
              <a:rPr lang="es-ES_tradnl" sz="2800" dirty="0"/>
              <a:t>una </a:t>
            </a:r>
            <a:r>
              <a:rPr lang="es-ES_tradnl" sz="2800" dirty="0" smtClean="0"/>
              <a:t>representación </a:t>
            </a:r>
            <a:r>
              <a:rPr lang="es-ES_tradnl" sz="2800" dirty="0"/>
              <a:t>de </a:t>
            </a:r>
            <a:r>
              <a:rPr lang="es-ES_tradnl" sz="2800" dirty="0" smtClean="0"/>
              <a:t>ésta</a:t>
            </a:r>
            <a:r>
              <a:rPr lang="es-ES_tradnl" sz="2800" dirty="0" smtClean="0"/>
              <a:t>.</a:t>
            </a:r>
          </a:p>
          <a:p>
            <a:pPr algn="just"/>
            <a:endParaRPr lang="es-ES_tradnl" sz="2800" dirty="0"/>
          </a:p>
          <a:p>
            <a:pPr algn="just"/>
            <a:r>
              <a:rPr lang="es-ES_tradnl" sz="2800" dirty="0" smtClean="0"/>
              <a:t>Diferentes estudios han </a:t>
            </a:r>
            <a:r>
              <a:rPr lang="es-ES_tradnl" sz="2800" dirty="0"/>
              <a:t>analizado la forma en que </a:t>
            </a:r>
            <a:r>
              <a:rPr lang="es-ES_tradnl" sz="2800" dirty="0" smtClean="0"/>
              <a:t>la </a:t>
            </a:r>
            <a:r>
              <a:rPr lang="es-ES" sz="2800" dirty="0"/>
              <a:t>F</a:t>
            </a:r>
            <a:r>
              <a:rPr lang="es-ES_tradnl" sz="2800" dirty="0" smtClean="0"/>
              <a:t>rancia y </a:t>
            </a:r>
            <a:r>
              <a:rPr lang="es-ES_tradnl" sz="2800" dirty="0"/>
              <a:t>el francés </a:t>
            </a:r>
            <a:r>
              <a:rPr lang="es-ES_tradnl" sz="2800" dirty="0" smtClean="0"/>
              <a:t>han sido representados </a:t>
            </a:r>
            <a:r>
              <a:rPr lang="es-ES_tradnl" sz="2800" dirty="0"/>
              <a:t>en los </a:t>
            </a:r>
            <a:r>
              <a:rPr lang="es-ES_tradnl" sz="2800" dirty="0" smtClean="0"/>
              <a:t>manuales de FLE </a:t>
            </a:r>
            <a:r>
              <a:rPr lang="es-ES_tradnl" sz="2800" dirty="0"/>
              <a:t>(</a:t>
            </a:r>
            <a:r>
              <a:rPr lang="es-ES_tradnl" sz="2800" dirty="0" err="1"/>
              <a:t>Auger</a:t>
            </a:r>
            <a:r>
              <a:rPr lang="es-ES_tradnl" sz="2800" dirty="0"/>
              <a:t>, </a:t>
            </a:r>
            <a:r>
              <a:rPr lang="es-ES_tradnl" sz="2800" dirty="0" smtClean="0"/>
              <a:t>2001; </a:t>
            </a:r>
            <a:r>
              <a:rPr lang="es-ES_tradnl" sz="2800" dirty="0"/>
              <a:t>Chi, </a:t>
            </a:r>
            <a:r>
              <a:rPr lang="es-ES_tradnl" sz="2800" dirty="0" smtClean="0"/>
              <a:t>2007; </a:t>
            </a:r>
            <a:r>
              <a:rPr lang="es-ES_tradnl" sz="2800" dirty="0" err="1"/>
              <a:t>Vajta</a:t>
            </a:r>
            <a:r>
              <a:rPr lang="es-ES_tradnl" sz="2800" dirty="0"/>
              <a:t>, 2012</a:t>
            </a:r>
            <a:r>
              <a:rPr lang="es-ES_tradnl" sz="2800" dirty="0" smtClean="0"/>
              <a:t>).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29988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fr-FR" b="1" dirty="0" err="1" smtClean="0"/>
              <a:t>Representación</a:t>
            </a:r>
            <a:r>
              <a:rPr lang="fr-FR" b="1" dirty="0" smtClean="0"/>
              <a:t> cultural en </a:t>
            </a:r>
            <a:br>
              <a:rPr lang="fr-FR" b="1" dirty="0" smtClean="0"/>
            </a:br>
            <a:r>
              <a:rPr lang="fr-FR" b="1" dirty="0" smtClean="0"/>
              <a:t>los </a:t>
            </a:r>
            <a:r>
              <a:rPr lang="fr-FR" b="1" dirty="0" err="1" smtClean="0"/>
              <a:t>manuales</a:t>
            </a:r>
            <a:r>
              <a:rPr lang="fr-FR" b="1" dirty="0" smtClean="0"/>
              <a:t> de FLE 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1915235"/>
            <a:ext cx="8574087" cy="4799464"/>
          </a:xfrm>
        </p:spPr>
        <p:txBody>
          <a:bodyPr>
            <a:noAutofit/>
          </a:bodyPr>
          <a:lstStyle/>
          <a:p>
            <a:pPr algn="just"/>
            <a:r>
              <a:rPr lang="es-ES_tradnl" sz="3200" dirty="0" smtClean="0"/>
              <a:t>Según </a:t>
            </a:r>
            <a:r>
              <a:rPr lang="es-ES_tradnl" sz="3200" dirty="0"/>
              <a:t>Silva (2011) y Castillo y Pérez (2016), la representación de la lengua francesa en México es la de una lengua moderna, con orientación internacional, frecuentemente asociada con los viajes y la promoción personal y profesional</a:t>
            </a:r>
            <a:r>
              <a:rPr lang="es-ES_tradnl" sz="3200" dirty="0" smtClean="0"/>
              <a:t>. C</a:t>
            </a:r>
            <a:r>
              <a:rPr lang="es-ES" sz="3200" dirty="0" smtClean="0"/>
              <a:t>a</a:t>
            </a:r>
            <a:r>
              <a:rPr lang="es-ES_tradnl" sz="3200" dirty="0" smtClean="0"/>
              <a:t>be señalar que estos </a:t>
            </a:r>
            <a:r>
              <a:rPr lang="es-ES_tradnl" sz="3200" dirty="0"/>
              <a:t>dos trabajos analizan </a:t>
            </a:r>
            <a:r>
              <a:rPr lang="es-ES_tradnl" sz="3200" dirty="0" smtClean="0"/>
              <a:t>las actitudes </a:t>
            </a:r>
            <a:r>
              <a:rPr lang="es-ES_tradnl" sz="3200" dirty="0"/>
              <a:t>y no </a:t>
            </a:r>
            <a:r>
              <a:rPr lang="es-ES_tradnl" sz="3200" dirty="0" smtClean="0"/>
              <a:t>las representaciones</a:t>
            </a:r>
            <a:r>
              <a:rPr lang="es-ES_tradnl" sz="3200" dirty="0"/>
              <a:t>. Toman como punto de partida </a:t>
            </a:r>
            <a:r>
              <a:rPr lang="es-ES_tradnl" sz="3200" dirty="0" smtClean="0"/>
              <a:t>los </a:t>
            </a:r>
            <a:r>
              <a:rPr lang="es-ES_tradnl" sz="3200" dirty="0"/>
              <a:t>alumnos y </a:t>
            </a:r>
            <a:r>
              <a:rPr lang="es-ES_tradnl" sz="3200" dirty="0" smtClean="0"/>
              <a:t>no los manuales.</a:t>
            </a: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80202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/>
              <a:t>Metodología</a:t>
            </a:r>
            <a:r>
              <a:rPr lang="fr-FR" b="1" dirty="0" smtClean="0"/>
              <a:t> </a:t>
            </a:r>
            <a:r>
              <a:rPr lang="fr-FR" b="1" dirty="0" smtClean="0"/>
              <a:t>de </a:t>
            </a:r>
            <a:r>
              <a:rPr lang="fr-FR" b="1" dirty="0" err="1" smtClean="0"/>
              <a:t>estudio</a:t>
            </a:r>
            <a:r>
              <a:rPr lang="fr-FR" b="1" dirty="0" smtClean="0"/>
              <a:t>	</a:t>
            </a:r>
            <a:endParaRPr lang="fr-F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163" y="1828800"/>
            <a:ext cx="8574087" cy="4913194"/>
          </a:xfrm>
        </p:spPr>
        <p:txBody>
          <a:bodyPr>
            <a:normAutofit/>
          </a:bodyPr>
          <a:lstStyle/>
          <a:p>
            <a:pPr algn="just"/>
            <a:r>
              <a:rPr lang="es-ES_tradnl" sz="2800" dirty="0"/>
              <a:t>Utilizamos 3 manuales de FLE: </a:t>
            </a:r>
            <a:r>
              <a:rPr lang="fr-FR" sz="2800" i="1" dirty="0"/>
              <a:t>Le Nouveau </a:t>
            </a:r>
            <a:r>
              <a:rPr lang="fr-FR" sz="2800" i="1" dirty="0" smtClean="0"/>
              <a:t>Taxi! </a:t>
            </a:r>
            <a:r>
              <a:rPr lang="es-ES_tradnl" sz="2800" dirty="0" smtClean="0"/>
              <a:t>(</a:t>
            </a:r>
            <a:r>
              <a:rPr lang="es-ES_tradnl" sz="2800" i="1" dirty="0"/>
              <a:t>LNT</a:t>
            </a:r>
            <a:r>
              <a:rPr lang="es-ES_tradnl" sz="2800" dirty="0"/>
              <a:t>), </a:t>
            </a:r>
            <a:r>
              <a:rPr lang="es-ES_tradnl" sz="2800" i="1" dirty="0"/>
              <a:t>Alter Ego Plus </a:t>
            </a:r>
            <a:r>
              <a:rPr lang="es-ES_tradnl" sz="2800" dirty="0"/>
              <a:t>(</a:t>
            </a:r>
            <a:r>
              <a:rPr lang="es-ES_tradnl" sz="2800" i="1" dirty="0"/>
              <a:t>AEP</a:t>
            </a:r>
            <a:r>
              <a:rPr lang="es-ES_tradnl" sz="2800" dirty="0"/>
              <a:t>) y </a:t>
            </a:r>
            <a:r>
              <a:rPr lang="es-ES_tradnl" sz="2800" i="1" dirty="0"/>
              <a:t>Edito</a:t>
            </a:r>
            <a:r>
              <a:rPr lang="es-ES_tradnl" sz="2800" dirty="0"/>
              <a:t> (</a:t>
            </a:r>
            <a:r>
              <a:rPr lang="es-ES_tradnl" sz="2800" i="1" dirty="0"/>
              <a:t>EDI</a:t>
            </a:r>
            <a:r>
              <a:rPr lang="es-ES_tradnl" sz="2800" dirty="0" smtClean="0"/>
              <a:t>).</a:t>
            </a:r>
          </a:p>
          <a:p>
            <a:pPr algn="just"/>
            <a:endParaRPr lang="es-ES_tradnl" sz="1800" dirty="0"/>
          </a:p>
          <a:p>
            <a:pPr algn="just"/>
            <a:r>
              <a:rPr lang="es-ES_tradnl" sz="2800" dirty="0" smtClean="0"/>
              <a:t>Sus car</a:t>
            </a:r>
            <a:r>
              <a:rPr lang="es-ES" sz="2800" dirty="0" smtClean="0"/>
              <a:t>á</a:t>
            </a:r>
            <a:r>
              <a:rPr lang="es-ES_tradnl" sz="2800" dirty="0" err="1" smtClean="0"/>
              <a:t>cterísticas</a:t>
            </a:r>
            <a:r>
              <a:rPr lang="es-ES_tradnl" sz="2800" dirty="0" smtClean="0"/>
              <a:t> son </a:t>
            </a:r>
            <a:r>
              <a:rPr lang="es-ES_tradnl" sz="2800" dirty="0"/>
              <a:t>las </a:t>
            </a:r>
            <a:r>
              <a:rPr lang="es-ES_tradnl" sz="2800" dirty="0" smtClean="0"/>
              <a:t>siguientes:</a:t>
            </a:r>
            <a:endParaRPr lang="es-ES_tradnl" sz="2800" dirty="0"/>
          </a:p>
          <a:p>
            <a:pPr lvl="1" algn="just"/>
            <a:r>
              <a:rPr lang="es-ES_tradnl" sz="2400" dirty="0" smtClean="0"/>
              <a:t>Publicados </a:t>
            </a:r>
            <a:r>
              <a:rPr lang="es-ES_tradnl" sz="2400" dirty="0"/>
              <a:t>con algunos años de </a:t>
            </a:r>
            <a:r>
              <a:rPr lang="es-ES_tradnl" sz="2400" dirty="0" smtClean="0"/>
              <a:t>diferencia (2009 [2004], 2014 [2006], 2016).</a:t>
            </a:r>
            <a:endParaRPr lang="es-ES_tradnl" sz="2400" dirty="0"/>
          </a:p>
          <a:p>
            <a:pPr lvl="1" algn="just"/>
            <a:r>
              <a:rPr lang="es-ES_tradnl" sz="2400" dirty="0" smtClean="0"/>
              <a:t>De tipo </a:t>
            </a:r>
            <a:r>
              <a:rPr lang="es-ES_tradnl" sz="2400" dirty="0"/>
              <a:t>universalista y destinado a </a:t>
            </a:r>
            <a:r>
              <a:rPr lang="es-ES_tradnl" sz="2400" dirty="0" smtClean="0"/>
              <a:t>un público grandes adolescentes/adultos.</a:t>
            </a:r>
            <a:endParaRPr lang="es-ES_tradnl" sz="2400" dirty="0"/>
          </a:p>
          <a:p>
            <a:pPr lvl="1" algn="just"/>
            <a:r>
              <a:rPr lang="es-ES_tradnl" sz="2400" dirty="0" smtClean="0"/>
              <a:t>Correspondientes </a:t>
            </a:r>
            <a:r>
              <a:rPr lang="es-ES_tradnl" sz="2400" dirty="0"/>
              <a:t>al nivel A1 del </a:t>
            </a:r>
            <a:r>
              <a:rPr lang="es-ES_tradnl" sz="2400" dirty="0" smtClean="0"/>
              <a:t>MCER.</a:t>
            </a:r>
          </a:p>
          <a:p>
            <a:pPr lvl="1" algn="just"/>
            <a:r>
              <a:rPr lang="es-ES_tradnl" sz="2400" dirty="0" smtClean="0"/>
              <a:t>Actualmente </a:t>
            </a:r>
            <a:r>
              <a:rPr lang="es-ES_tradnl" sz="2400" dirty="0"/>
              <a:t>se </a:t>
            </a:r>
            <a:r>
              <a:rPr lang="es-ES_tradnl" sz="2400" dirty="0" smtClean="0"/>
              <a:t>utilizan </a:t>
            </a:r>
            <a:r>
              <a:rPr lang="es-ES_tradnl" sz="2400" dirty="0"/>
              <a:t>en cursos </a:t>
            </a:r>
            <a:r>
              <a:rPr lang="es-ES_tradnl" sz="2400" dirty="0" smtClean="0"/>
              <a:t>de FLE en México.</a:t>
            </a:r>
            <a:endParaRPr lang="fr-FR" sz="2400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 smtClean="0"/>
          </a:p>
          <a:p>
            <a:pPr lvl="1" algn="just"/>
            <a:endParaRPr lang="fr-FR" dirty="0"/>
          </a:p>
          <a:p>
            <a:pPr lvl="1" algn="just"/>
            <a:endParaRPr lang="fr-FR" dirty="0" smtClean="0"/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428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/>
              <a:t>Metodología</a:t>
            </a:r>
            <a:r>
              <a:rPr lang="fr-FR" b="1" dirty="0"/>
              <a:t> de </a:t>
            </a:r>
            <a:r>
              <a:rPr lang="fr-FR" b="1" dirty="0" err="1"/>
              <a:t>estudio</a:t>
            </a:r>
            <a:r>
              <a:rPr lang="fr-FR" b="1" dirty="0"/>
              <a:t>	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817" y="1868004"/>
            <a:ext cx="8574087" cy="158530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_tradnl" sz="2800" dirty="0"/>
              <a:t>Proponemos un enfoque cuantitativo y </a:t>
            </a:r>
            <a:r>
              <a:rPr lang="es-ES_tradnl" sz="2800" dirty="0" smtClean="0"/>
              <a:t>cualitativo de los EIRC</a:t>
            </a:r>
            <a:r>
              <a:rPr lang="es-ES_tradnl" sz="2800" dirty="0"/>
              <a:t> </a:t>
            </a:r>
            <a:r>
              <a:rPr lang="es-ES_tradnl" sz="2800" dirty="0" smtClean="0"/>
              <a:t>presentados </a:t>
            </a:r>
            <a:r>
              <a:rPr lang="es-ES_tradnl" sz="2800" dirty="0"/>
              <a:t>en los </a:t>
            </a:r>
            <a:r>
              <a:rPr lang="es-ES_tradnl" sz="2800" dirty="0" smtClean="0"/>
              <a:t>manuales.</a:t>
            </a:r>
            <a:endParaRPr lang="es-ES_tradnl" sz="2800" dirty="0"/>
          </a:p>
          <a:p>
            <a:pPr algn="just"/>
            <a:r>
              <a:rPr lang="es-ES_tradnl" sz="2800" dirty="0" smtClean="0"/>
              <a:t>Establecemos dos grandes categorías y cuatro subcategorías.</a:t>
            </a:r>
            <a:endParaRPr lang="fr-FR" sz="2800" dirty="0" smtClean="0"/>
          </a:p>
          <a:p>
            <a:pPr lvl="1" algn="just"/>
            <a:endParaRPr lang="fr-FR" dirty="0"/>
          </a:p>
          <a:p>
            <a:pPr lvl="1" algn="just"/>
            <a:endParaRPr lang="fr-FR" dirty="0" smtClean="0"/>
          </a:p>
          <a:p>
            <a:pPr algn="just"/>
            <a:endParaRPr lang="fr-FR" dirty="0" smtClean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228245"/>
              </p:ext>
            </p:extLst>
          </p:nvPr>
        </p:nvGraphicFramePr>
        <p:xfrm>
          <a:off x="137289" y="3605291"/>
          <a:ext cx="8855120" cy="325270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137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3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37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37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6791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Fotografías</a:t>
                      </a:r>
                      <a:endParaRPr lang="es-ES_tradnl" sz="20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Ilustraciones</a:t>
                      </a:r>
                      <a:endParaRPr lang="es-ES" sz="20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5918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Auténticas</a:t>
                      </a:r>
                      <a:endParaRPr lang="fr-FR" sz="2000" b="1" dirty="0" smtClean="0"/>
                    </a:p>
                    <a:p>
                      <a:endParaRPr lang="fr-FR" sz="2000" dirty="0" smtClean="0"/>
                    </a:p>
                    <a:p>
                      <a:r>
                        <a:rPr lang="fr-FR" sz="2000" dirty="0" smtClean="0"/>
                        <a:t> </a:t>
                      </a:r>
                      <a:endParaRPr lang="es-ES" sz="20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Adaptadas</a:t>
                      </a:r>
                      <a:r>
                        <a:rPr lang="fr-FR" sz="2000" b="1" dirty="0" smtClean="0"/>
                        <a:t> </a:t>
                      </a:r>
                      <a:r>
                        <a:rPr lang="fr-FR" sz="1800" b="1" dirty="0" smtClean="0"/>
                        <a:t>(</a:t>
                      </a:r>
                      <a:r>
                        <a:rPr lang="fr-FR" sz="1800" b="1" dirty="0" err="1" smtClean="0"/>
                        <a:t>imágenes</a:t>
                      </a:r>
                      <a:r>
                        <a:rPr lang="fr-FR" sz="1800" b="1" dirty="0" smtClean="0"/>
                        <a:t> de </a:t>
                      </a:r>
                      <a:r>
                        <a:rPr lang="fr-FR" sz="1800" b="1" dirty="0" err="1" smtClean="0"/>
                        <a:t>archivo</a:t>
                      </a:r>
                      <a:r>
                        <a:rPr lang="fr-FR" sz="1800" b="1" dirty="0" smtClean="0"/>
                        <a:t>)</a:t>
                      </a:r>
                      <a:endParaRPr lang="es-ES" sz="18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Auténticas</a:t>
                      </a:r>
                      <a:endParaRPr lang="es-ES" sz="2000" b="1" spc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err="1" smtClean="0"/>
                        <a:t>Creadas</a:t>
                      </a:r>
                      <a:endParaRPr lang="es-ES" sz="20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Imagen 4" descr="Foto AU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7" y="4603709"/>
            <a:ext cx="1448377" cy="2171505"/>
          </a:xfrm>
          <a:prstGeom prst="rect">
            <a:avLst/>
          </a:prstGeom>
        </p:spPr>
      </p:pic>
      <p:pic>
        <p:nvPicPr>
          <p:cNvPr id="6" name="Imagen 5" descr="hombres-negocios-hablando-si_13339-6036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236" y="5230272"/>
            <a:ext cx="2195383" cy="1416187"/>
          </a:xfrm>
          <a:prstGeom prst="rect">
            <a:avLst/>
          </a:prstGeom>
        </p:spPr>
      </p:pic>
      <p:pic>
        <p:nvPicPr>
          <p:cNvPr id="8" name="Imagen 7" descr="ILL ARCHV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232" y="4669126"/>
            <a:ext cx="2161470" cy="1240354"/>
          </a:xfrm>
          <a:prstGeom prst="rect">
            <a:avLst/>
          </a:prstGeom>
        </p:spPr>
      </p:pic>
      <p:pic>
        <p:nvPicPr>
          <p:cNvPr id="10" name="Imagen 9" descr="ill Atu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207" y="4699150"/>
            <a:ext cx="2145732" cy="157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98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ectro">
  <a:themeElements>
    <a:clrScheme name="Espectro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Espectro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Espectr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Espectro.thmx</Template>
  <TotalTime>3511</TotalTime>
  <Words>1661</Words>
  <Application>Microsoft Office PowerPoint</Application>
  <PresentationFormat>Presentación en pantalla (4:3)</PresentationFormat>
  <Paragraphs>177</Paragraphs>
  <Slides>18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Calibri</vt:lpstr>
      <vt:lpstr>Corbel</vt:lpstr>
      <vt:lpstr>Wingdings</vt:lpstr>
      <vt:lpstr>Espectro</vt:lpstr>
      <vt:lpstr>Contraste de elementos de representación cultural en el libro de lengua</vt:lpstr>
      <vt:lpstr>Problemática</vt:lpstr>
      <vt:lpstr>Objetivo</vt:lpstr>
      <vt:lpstr>        Concepto de cultura </vt:lpstr>
      <vt:lpstr>              Manual de lengua extranjera </vt:lpstr>
      <vt:lpstr>Representación cultural en  los manuales de FLE  </vt:lpstr>
      <vt:lpstr>Representación cultural en  los manuales de FLE  </vt:lpstr>
      <vt:lpstr>Metodología de estudio </vt:lpstr>
      <vt:lpstr>Metodología de estudio </vt:lpstr>
      <vt:lpstr>Resultados: Le Nouveau Taxi ! </vt:lpstr>
      <vt:lpstr>Resultados: Le Nouveau Taxi ! </vt:lpstr>
      <vt:lpstr>Resultados: Alter Ego Plus </vt:lpstr>
      <vt:lpstr>Resultados: Alter Ego Plus </vt:lpstr>
      <vt:lpstr>Resultados: Edito </vt:lpstr>
      <vt:lpstr>Resultados: Edito </vt:lpstr>
      <vt:lpstr>Conclusión </vt:lpstr>
      <vt:lpstr>Conclusión </vt:lpstr>
      <vt:lpstr>Referencias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critique du Programme de langue française niveau 5</dc:title>
  <dc:creator>Sabrineczka</dc:creator>
  <cp:lastModifiedBy>gaby</cp:lastModifiedBy>
  <cp:revision>53</cp:revision>
  <dcterms:created xsi:type="dcterms:W3CDTF">2018-11-02T19:42:21Z</dcterms:created>
  <dcterms:modified xsi:type="dcterms:W3CDTF">2019-07-30T01:53:03Z</dcterms:modified>
</cp:coreProperties>
</file>