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r:id="rId1"/>
  </p:sldMasterIdLst>
  <p:sldIdLst>
    <p:sldId id="256" r:id="rId2"/>
    <p:sldId id="285" r:id="rId3"/>
    <p:sldId id="287" r:id="rId4"/>
    <p:sldId id="289" r:id="rId5"/>
    <p:sldId id="290" r:id="rId6"/>
    <p:sldId id="292" r:id="rId7"/>
    <p:sldId id="257" r:id="rId8"/>
    <p:sldId id="258" r:id="rId9"/>
    <p:sldId id="260" r:id="rId10"/>
    <p:sldId id="286" r:id="rId11"/>
    <p:sldId id="288" r:id="rId12"/>
    <p:sldId id="291" r:id="rId13"/>
    <p:sldId id="283" r:id="rId14"/>
    <p:sldId id="284" r:id="rId15"/>
    <p:sldId id="277" r:id="rId16"/>
    <p:sldId id="276" r:id="rId17"/>
    <p:sldId id="282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5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F3132-900D-4E59-B7EF-AC2590C15D6C}" type="doc">
      <dgm:prSet loTypeId="urn:microsoft.com/office/officeart/2005/8/layout/cycle8" loCatId="cycle" qsTypeId="urn:microsoft.com/office/officeart/2005/8/quickstyle/3d4" qsCatId="3D" csTypeId="urn:microsoft.com/office/officeart/2005/8/colors/accent1_2" csCatId="accent1" phldr="1"/>
      <dgm:spPr/>
    </dgm:pt>
    <dgm:pt modelId="{5FBC125D-D9A4-4F22-B140-CE3D9F84AF1B}">
      <dgm:prSet phldrT="[Texto]" custT="1"/>
      <dgm:spPr/>
      <dgm:t>
        <a:bodyPr/>
        <a:lstStyle/>
        <a:p>
          <a:r>
            <a:rPr lang="es-MX" sz="1600" dirty="0" smtClean="0"/>
            <a:t>CONOCIMIENTO</a:t>
          </a:r>
          <a:endParaRPr lang="es-MX" sz="1600" dirty="0"/>
        </a:p>
      </dgm:t>
    </dgm:pt>
    <dgm:pt modelId="{FBD85EAB-25BC-4324-A293-35B5A90A7D60}" type="parTrans" cxnId="{F48092E1-0820-4962-9F1C-6A4321F08C00}">
      <dgm:prSet/>
      <dgm:spPr/>
      <dgm:t>
        <a:bodyPr/>
        <a:lstStyle/>
        <a:p>
          <a:endParaRPr lang="es-MX"/>
        </a:p>
      </dgm:t>
    </dgm:pt>
    <dgm:pt modelId="{3F846ACC-FFC0-43EA-A0DE-DA363711FC44}" type="sibTrans" cxnId="{F48092E1-0820-4962-9F1C-6A4321F08C00}">
      <dgm:prSet/>
      <dgm:spPr/>
      <dgm:t>
        <a:bodyPr/>
        <a:lstStyle/>
        <a:p>
          <a:endParaRPr lang="es-MX"/>
        </a:p>
      </dgm:t>
    </dgm:pt>
    <dgm:pt modelId="{57DEE811-BD46-441D-B1FA-88DD27AB8B56}">
      <dgm:prSet phldrT="[Texto]"/>
      <dgm:spPr/>
      <dgm:t>
        <a:bodyPr/>
        <a:lstStyle/>
        <a:p>
          <a:r>
            <a:rPr lang="es-MX" dirty="0" smtClean="0"/>
            <a:t>PRINCIPIOS</a:t>
          </a:r>
          <a:endParaRPr lang="es-MX" dirty="0"/>
        </a:p>
      </dgm:t>
    </dgm:pt>
    <dgm:pt modelId="{495C1066-8BB5-4353-9442-0ADE268814E5}" type="parTrans" cxnId="{1FFE6830-5478-4E5F-82D9-6C94ED315A8D}">
      <dgm:prSet/>
      <dgm:spPr/>
      <dgm:t>
        <a:bodyPr/>
        <a:lstStyle/>
        <a:p>
          <a:endParaRPr lang="es-MX"/>
        </a:p>
      </dgm:t>
    </dgm:pt>
    <dgm:pt modelId="{0B384856-CAB3-4F76-8F57-E41E39162D68}" type="sibTrans" cxnId="{1FFE6830-5478-4E5F-82D9-6C94ED315A8D}">
      <dgm:prSet/>
      <dgm:spPr/>
      <dgm:t>
        <a:bodyPr/>
        <a:lstStyle/>
        <a:p>
          <a:endParaRPr lang="es-MX"/>
        </a:p>
      </dgm:t>
    </dgm:pt>
    <dgm:pt modelId="{0E2484D0-CF75-4E91-9576-0AFAFA0D6A49}">
      <dgm:prSet phldrT="[Texto]" custT="1"/>
      <dgm:spPr/>
      <dgm:t>
        <a:bodyPr/>
        <a:lstStyle/>
        <a:p>
          <a:pPr algn="l"/>
          <a:r>
            <a:rPr lang="es-MX" sz="1600" dirty="0" smtClean="0"/>
            <a:t>HABILIDADES</a:t>
          </a:r>
          <a:endParaRPr lang="es-MX" sz="1300" dirty="0"/>
        </a:p>
      </dgm:t>
    </dgm:pt>
    <dgm:pt modelId="{749ECF0E-3090-43A6-AE0C-18AE65FA283F}" type="parTrans" cxnId="{ABF201FC-B1E3-4ECA-BCD8-764AF2890638}">
      <dgm:prSet/>
      <dgm:spPr/>
      <dgm:t>
        <a:bodyPr/>
        <a:lstStyle/>
        <a:p>
          <a:endParaRPr lang="es-MX"/>
        </a:p>
      </dgm:t>
    </dgm:pt>
    <dgm:pt modelId="{E002D1F2-82B9-4FAB-B159-0C182E4B94E6}" type="sibTrans" cxnId="{ABF201FC-B1E3-4ECA-BCD8-764AF2890638}">
      <dgm:prSet/>
      <dgm:spPr/>
      <dgm:t>
        <a:bodyPr/>
        <a:lstStyle/>
        <a:p>
          <a:endParaRPr lang="es-MX"/>
        </a:p>
      </dgm:t>
    </dgm:pt>
    <dgm:pt modelId="{0E779DA6-0A72-46D7-8D42-B74C5B4B2B10}" type="pres">
      <dgm:prSet presAssocID="{F40F3132-900D-4E59-B7EF-AC2590C15D6C}" presName="compositeShape" presStyleCnt="0">
        <dgm:presLayoutVars>
          <dgm:chMax val="7"/>
          <dgm:dir/>
          <dgm:resizeHandles val="exact"/>
        </dgm:presLayoutVars>
      </dgm:prSet>
      <dgm:spPr/>
    </dgm:pt>
    <dgm:pt modelId="{9B003B06-000D-493E-AA0D-E00D0BC53CE7}" type="pres">
      <dgm:prSet presAssocID="{F40F3132-900D-4E59-B7EF-AC2590C15D6C}" presName="wedge1" presStyleLbl="node1" presStyleIdx="0" presStyleCnt="3" custScaleX="99178"/>
      <dgm:spPr/>
      <dgm:t>
        <a:bodyPr/>
        <a:lstStyle/>
        <a:p>
          <a:endParaRPr lang="es-MX"/>
        </a:p>
      </dgm:t>
    </dgm:pt>
    <dgm:pt modelId="{55455634-2600-48FA-A0E2-FB459D4EDC23}" type="pres">
      <dgm:prSet presAssocID="{F40F3132-900D-4E59-B7EF-AC2590C15D6C}" presName="dummy1a" presStyleCnt="0"/>
      <dgm:spPr/>
    </dgm:pt>
    <dgm:pt modelId="{F655538E-EBEE-47FE-A33B-27BC1EAA2DA8}" type="pres">
      <dgm:prSet presAssocID="{F40F3132-900D-4E59-B7EF-AC2590C15D6C}" presName="dummy1b" presStyleCnt="0"/>
      <dgm:spPr/>
    </dgm:pt>
    <dgm:pt modelId="{A3DB5F4E-0D84-4366-8B90-27E74F18281F}" type="pres">
      <dgm:prSet presAssocID="{F40F3132-900D-4E59-B7EF-AC2590C15D6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25F2F4-314E-4233-959A-0CE7C18FE534}" type="pres">
      <dgm:prSet presAssocID="{F40F3132-900D-4E59-B7EF-AC2590C15D6C}" presName="wedge2" presStyleLbl="node1" presStyleIdx="1" presStyleCnt="3"/>
      <dgm:spPr/>
      <dgm:t>
        <a:bodyPr/>
        <a:lstStyle/>
        <a:p>
          <a:endParaRPr lang="es-MX"/>
        </a:p>
      </dgm:t>
    </dgm:pt>
    <dgm:pt modelId="{EA41D948-89F6-47F6-8EA3-AC6E84A6F39D}" type="pres">
      <dgm:prSet presAssocID="{F40F3132-900D-4E59-B7EF-AC2590C15D6C}" presName="dummy2a" presStyleCnt="0"/>
      <dgm:spPr/>
    </dgm:pt>
    <dgm:pt modelId="{7E7C9AB1-7F9A-429D-BAB0-EDCCFF00ABE0}" type="pres">
      <dgm:prSet presAssocID="{F40F3132-900D-4E59-B7EF-AC2590C15D6C}" presName="dummy2b" presStyleCnt="0"/>
      <dgm:spPr/>
    </dgm:pt>
    <dgm:pt modelId="{2C2C4A3F-8357-47BD-96DA-CB074FBB6692}" type="pres">
      <dgm:prSet presAssocID="{F40F3132-900D-4E59-B7EF-AC2590C15D6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992A50-5005-4758-801D-140F1083B633}" type="pres">
      <dgm:prSet presAssocID="{F40F3132-900D-4E59-B7EF-AC2590C15D6C}" presName="wedge3" presStyleLbl="node1" presStyleIdx="2" presStyleCnt="3"/>
      <dgm:spPr/>
      <dgm:t>
        <a:bodyPr/>
        <a:lstStyle/>
        <a:p>
          <a:endParaRPr lang="es-MX"/>
        </a:p>
      </dgm:t>
    </dgm:pt>
    <dgm:pt modelId="{4EB92588-DE2C-48CA-8279-2AA833CB95B4}" type="pres">
      <dgm:prSet presAssocID="{F40F3132-900D-4E59-B7EF-AC2590C15D6C}" presName="dummy3a" presStyleCnt="0"/>
      <dgm:spPr/>
    </dgm:pt>
    <dgm:pt modelId="{B794A844-531F-4448-B2E7-68EB7E50102D}" type="pres">
      <dgm:prSet presAssocID="{F40F3132-900D-4E59-B7EF-AC2590C15D6C}" presName="dummy3b" presStyleCnt="0"/>
      <dgm:spPr/>
    </dgm:pt>
    <dgm:pt modelId="{6508DDF9-0F01-4C35-81FE-F6809AF2771C}" type="pres">
      <dgm:prSet presAssocID="{F40F3132-900D-4E59-B7EF-AC2590C15D6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991729-1536-4BCB-807E-2ABF85EAF0D8}" type="pres">
      <dgm:prSet presAssocID="{3F846ACC-FFC0-43EA-A0DE-DA363711FC44}" presName="arrowWedge1" presStyleLbl="fgSibTrans2D1" presStyleIdx="0" presStyleCnt="3"/>
      <dgm:spPr/>
    </dgm:pt>
    <dgm:pt modelId="{DAD80A7C-7D43-4B4A-A260-11F94D00D538}" type="pres">
      <dgm:prSet presAssocID="{0B384856-CAB3-4F76-8F57-E41E39162D68}" presName="arrowWedge2" presStyleLbl="fgSibTrans2D1" presStyleIdx="1" presStyleCnt="3"/>
      <dgm:spPr/>
    </dgm:pt>
    <dgm:pt modelId="{B19B753A-6ADB-4BE2-9BD8-D490478B99DD}" type="pres">
      <dgm:prSet presAssocID="{E002D1F2-82B9-4FAB-B159-0C182E4B94E6}" presName="arrowWedge3" presStyleLbl="fgSibTrans2D1" presStyleIdx="2" presStyleCnt="3"/>
      <dgm:spPr/>
    </dgm:pt>
  </dgm:ptLst>
  <dgm:cxnLst>
    <dgm:cxn modelId="{4835E473-6898-4D7E-979D-3AA88A559B19}" type="presOf" srcId="{57DEE811-BD46-441D-B1FA-88DD27AB8B56}" destId="{2C2C4A3F-8357-47BD-96DA-CB074FBB6692}" srcOrd="1" destOrd="0" presId="urn:microsoft.com/office/officeart/2005/8/layout/cycle8"/>
    <dgm:cxn modelId="{72437935-82E8-4FB4-8D76-5DB85FE18791}" type="presOf" srcId="{57DEE811-BD46-441D-B1FA-88DD27AB8B56}" destId="{DD25F2F4-314E-4233-959A-0CE7C18FE534}" srcOrd="0" destOrd="0" presId="urn:microsoft.com/office/officeart/2005/8/layout/cycle8"/>
    <dgm:cxn modelId="{F48092E1-0820-4962-9F1C-6A4321F08C00}" srcId="{F40F3132-900D-4E59-B7EF-AC2590C15D6C}" destId="{5FBC125D-D9A4-4F22-B140-CE3D9F84AF1B}" srcOrd="0" destOrd="0" parTransId="{FBD85EAB-25BC-4324-A293-35B5A90A7D60}" sibTransId="{3F846ACC-FFC0-43EA-A0DE-DA363711FC44}"/>
    <dgm:cxn modelId="{EFE17C25-3D9D-4DD8-B09A-01B3B6A204FE}" type="presOf" srcId="{0E2484D0-CF75-4E91-9576-0AFAFA0D6A49}" destId="{6508DDF9-0F01-4C35-81FE-F6809AF2771C}" srcOrd="1" destOrd="0" presId="urn:microsoft.com/office/officeart/2005/8/layout/cycle8"/>
    <dgm:cxn modelId="{1FFE6830-5478-4E5F-82D9-6C94ED315A8D}" srcId="{F40F3132-900D-4E59-B7EF-AC2590C15D6C}" destId="{57DEE811-BD46-441D-B1FA-88DD27AB8B56}" srcOrd="1" destOrd="0" parTransId="{495C1066-8BB5-4353-9442-0ADE268814E5}" sibTransId="{0B384856-CAB3-4F76-8F57-E41E39162D68}"/>
    <dgm:cxn modelId="{ABF201FC-B1E3-4ECA-BCD8-764AF2890638}" srcId="{F40F3132-900D-4E59-B7EF-AC2590C15D6C}" destId="{0E2484D0-CF75-4E91-9576-0AFAFA0D6A49}" srcOrd="2" destOrd="0" parTransId="{749ECF0E-3090-43A6-AE0C-18AE65FA283F}" sibTransId="{E002D1F2-82B9-4FAB-B159-0C182E4B94E6}"/>
    <dgm:cxn modelId="{B0F55419-1B7E-49F0-900A-DA5C806F8708}" type="presOf" srcId="{0E2484D0-CF75-4E91-9576-0AFAFA0D6A49}" destId="{EE992A50-5005-4758-801D-140F1083B633}" srcOrd="0" destOrd="0" presId="urn:microsoft.com/office/officeart/2005/8/layout/cycle8"/>
    <dgm:cxn modelId="{5A6F98F5-5D38-448E-A18F-A494D9325061}" type="presOf" srcId="{5FBC125D-D9A4-4F22-B140-CE3D9F84AF1B}" destId="{A3DB5F4E-0D84-4366-8B90-27E74F18281F}" srcOrd="1" destOrd="0" presId="urn:microsoft.com/office/officeart/2005/8/layout/cycle8"/>
    <dgm:cxn modelId="{F15504CF-CF43-4675-ADA1-DAB0F7748E8F}" type="presOf" srcId="{5FBC125D-D9A4-4F22-B140-CE3D9F84AF1B}" destId="{9B003B06-000D-493E-AA0D-E00D0BC53CE7}" srcOrd="0" destOrd="0" presId="urn:microsoft.com/office/officeart/2005/8/layout/cycle8"/>
    <dgm:cxn modelId="{44B5AC41-A02A-4666-99D7-D6F3D4035D88}" type="presOf" srcId="{F40F3132-900D-4E59-B7EF-AC2590C15D6C}" destId="{0E779DA6-0A72-46D7-8D42-B74C5B4B2B10}" srcOrd="0" destOrd="0" presId="urn:microsoft.com/office/officeart/2005/8/layout/cycle8"/>
    <dgm:cxn modelId="{A6D0BFCA-6441-4B64-8B39-277934376E77}" type="presParOf" srcId="{0E779DA6-0A72-46D7-8D42-B74C5B4B2B10}" destId="{9B003B06-000D-493E-AA0D-E00D0BC53CE7}" srcOrd="0" destOrd="0" presId="urn:microsoft.com/office/officeart/2005/8/layout/cycle8"/>
    <dgm:cxn modelId="{DCED72C8-BDD2-45EF-83D7-6452DC772978}" type="presParOf" srcId="{0E779DA6-0A72-46D7-8D42-B74C5B4B2B10}" destId="{55455634-2600-48FA-A0E2-FB459D4EDC23}" srcOrd="1" destOrd="0" presId="urn:microsoft.com/office/officeart/2005/8/layout/cycle8"/>
    <dgm:cxn modelId="{F233A892-0B43-4B3E-9A6F-5C4A2AEEB6DC}" type="presParOf" srcId="{0E779DA6-0A72-46D7-8D42-B74C5B4B2B10}" destId="{F655538E-EBEE-47FE-A33B-27BC1EAA2DA8}" srcOrd="2" destOrd="0" presId="urn:microsoft.com/office/officeart/2005/8/layout/cycle8"/>
    <dgm:cxn modelId="{7894583A-F993-4BD3-81FD-6853FCB37C24}" type="presParOf" srcId="{0E779DA6-0A72-46D7-8D42-B74C5B4B2B10}" destId="{A3DB5F4E-0D84-4366-8B90-27E74F18281F}" srcOrd="3" destOrd="0" presId="urn:microsoft.com/office/officeart/2005/8/layout/cycle8"/>
    <dgm:cxn modelId="{93939978-388C-4077-8EA6-85D1F792F96D}" type="presParOf" srcId="{0E779DA6-0A72-46D7-8D42-B74C5B4B2B10}" destId="{DD25F2F4-314E-4233-959A-0CE7C18FE534}" srcOrd="4" destOrd="0" presId="urn:microsoft.com/office/officeart/2005/8/layout/cycle8"/>
    <dgm:cxn modelId="{5629CF71-D98A-4A17-A0BE-37401E599D67}" type="presParOf" srcId="{0E779DA6-0A72-46D7-8D42-B74C5B4B2B10}" destId="{EA41D948-89F6-47F6-8EA3-AC6E84A6F39D}" srcOrd="5" destOrd="0" presId="urn:microsoft.com/office/officeart/2005/8/layout/cycle8"/>
    <dgm:cxn modelId="{BB234748-DDBA-4046-A05E-BAB3E1659E4E}" type="presParOf" srcId="{0E779DA6-0A72-46D7-8D42-B74C5B4B2B10}" destId="{7E7C9AB1-7F9A-429D-BAB0-EDCCFF00ABE0}" srcOrd="6" destOrd="0" presId="urn:microsoft.com/office/officeart/2005/8/layout/cycle8"/>
    <dgm:cxn modelId="{07535763-C09D-445E-9753-ED6A55590690}" type="presParOf" srcId="{0E779DA6-0A72-46D7-8D42-B74C5B4B2B10}" destId="{2C2C4A3F-8357-47BD-96DA-CB074FBB6692}" srcOrd="7" destOrd="0" presId="urn:microsoft.com/office/officeart/2005/8/layout/cycle8"/>
    <dgm:cxn modelId="{1E71CA0B-734D-47A0-A2CE-3D0610E3E141}" type="presParOf" srcId="{0E779DA6-0A72-46D7-8D42-B74C5B4B2B10}" destId="{EE992A50-5005-4758-801D-140F1083B633}" srcOrd="8" destOrd="0" presId="urn:microsoft.com/office/officeart/2005/8/layout/cycle8"/>
    <dgm:cxn modelId="{96B5982B-0DE5-4988-B9DE-4A0C0F2A1B79}" type="presParOf" srcId="{0E779DA6-0A72-46D7-8D42-B74C5B4B2B10}" destId="{4EB92588-DE2C-48CA-8279-2AA833CB95B4}" srcOrd="9" destOrd="0" presId="urn:microsoft.com/office/officeart/2005/8/layout/cycle8"/>
    <dgm:cxn modelId="{4F5C5BFA-6303-40AA-9690-14A12C71E851}" type="presParOf" srcId="{0E779DA6-0A72-46D7-8D42-B74C5B4B2B10}" destId="{B794A844-531F-4448-B2E7-68EB7E50102D}" srcOrd="10" destOrd="0" presId="urn:microsoft.com/office/officeart/2005/8/layout/cycle8"/>
    <dgm:cxn modelId="{204B6BA6-1CE7-4193-A3D2-E0B70BDE6362}" type="presParOf" srcId="{0E779DA6-0A72-46D7-8D42-B74C5B4B2B10}" destId="{6508DDF9-0F01-4C35-81FE-F6809AF2771C}" srcOrd="11" destOrd="0" presId="urn:microsoft.com/office/officeart/2005/8/layout/cycle8"/>
    <dgm:cxn modelId="{67D285AF-83E2-4A03-9DE6-225E75A6B75D}" type="presParOf" srcId="{0E779DA6-0A72-46D7-8D42-B74C5B4B2B10}" destId="{B1991729-1536-4BCB-807E-2ABF85EAF0D8}" srcOrd="12" destOrd="0" presId="urn:microsoft.com/office/officeart/2005/8/layout/cycle8"/>
    <dgm:cxn modelId="{DFA8A094-381D-435A-B28A-4901DFDE233D}" type="presParOf" srcId="{0E779DA6-0A72-46D7-8D42-B74C5B4B2B10}" destId="{DAD80A7C-7D43-4B4A-A260-11F94D00D538}" srcOrd="13" destOrd="0" presId="urn:microsoft.com/office/officeart/2005/8/layout/cycle8"/>
    <dgm:cxn modelId="{86D0C701-E58A-4902-A23B-7F59D070557B}" type="presParOf" srcId="{0E779DA6-0A72-46D7-8D42-B74C5B4B2B10}" destId="{B19B753A-6ADB-4BE2-9BD8-D490478B99D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03B06-000D-493E-AA0D-E00D0BC53CE7}">
      <dsp:nvSpPr>
        <dsp:cNvPr id="0" name=""/>
        <dsp:cNvSpPr/>
      </dsp:nvSpPr>
      <dsp:spPr>
        <a:xfrm>
          <a:off x="3386762" y="282836"/>
          <a:ext cx="3625078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CONOCIMIENTO</a:t>
          </a:r>
          <a:endParaRPr lang="es-MX" sz="1600" kern="1200" dirty="0"/>
        </a:p>
      </dsp:txBody>
      <dsp:txXfrm>
        <a:off x="5297265" y="1057375"/>
        <a:ext cx="1294671" cy="1087834"/>
      </dsp:txXfrm>
    </dsp:sp>
    <dsp:sp modelId="{DD25F2F4-314E-4233-959A-0CE7C18FE534}">
      <dsp:nvSpPr>
        <dsp:cNvPr id="0" name=""/>
        <dsp:cNvSpPr/>
      </dsp:nvSpPr>
      <dsp:spPr>
        <a:xfrm>
          <a:off x="3296461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PRINCIPIOS</a:t>
          </a:r>
          <a:endParaRPr lang="es-MX" sz="2900" kern="1200" dirty="0"/>
        </a:p>
      </dsp:txBody>
      <dsp:txXfrm>
        <a:off x="4166729" y="2784856"/>
        <a:ext cx="1958102" cy="957294"/>
      </dsp:txXfrm>
    </dsp:sp>
    <dsp:sp modelId="{EE992A50-5005-4758-801D-140F1083B633}">
      <dsp:nvSpPr>
        <dsp:cNvPr id="0" name=""/>
        <dsp:cNvSpPr/>
      </dsp:nvSpPr>
      <dsp:spPr>
        <a:xfrm>
          <a:off x="3221183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HABILIDADES</a:t>
          </a:r>
          <a:endParaRPr lang="es-MX" sz="1300" kern="1200" dirty="0"/>
        </a:p>
      </dsp:txBody>
      <dsp:txXfrm>
        <a:off x="3644568" y="1057375"/>
        <a:ext cx="1305401" cy="1087834"/>
      </dsp:txXfrm>
    </dsp:sp>
    <dsp:sp modelId="{B1991729-1536-4BCB-807E-2ABF85EAF0D8}">
      <dsp:nvSpPr>
        <dsp:cNvPr id="0" name=""/>
        <dsp:cNvSpPr/>
      </dsp:nvSpPr>
      <dsp:spPr>
        <a:xfrm>
          <a:off x="3145918" y="5656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80A7C-7D43-4B4A-A260-11F94D00D538}">
      <dsp:nvSpPr>
        <dsp:cNvPr id="0" name=""/>
        <dsp:cNvSpPr/>
      </dsp:nvSpPr>
      <dsp:spPr>
        <a:xfrm>
          <a:off x="3070192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B753A-6ADB-4BE2-9BD8-D490478B99DD}">
      <dsp:nvSpPr>
        <dsp:cNvPr id="0" name=""/>
        <dsp:cNvSpPr/>
      </dsp:nvSpPr>
      <dsp:spPr>
        <a:xfrm>
          <a:off x="2994612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3473042"/>
            <a:ext cx="9143999" cy="2632476"/>
          </a:xfrm>
        </p:spPr>
        <p:txBody>
          <a:bodyPr>
            <a:normAutofit/>
          </a:bodyPr>
          <a:lstStyle/>
          <a:p>
            <a:r>
              <a:rPr lang="es-MX" sz="4400" dirty="0" smtClean="0"/>
              <a:t/>
            </a:r>
            <a:br>
              <a:rPr lang="es-MX" sz="4400" dirty="0" smtClean="0"/>
            </a:br>
            <a:r>
              <a:rPr lang="es-MX" sz="4400" dirty="0" smtClean="0"/>
              <a:t>LA LITERACIDAD EN EVALUACIÓN  </a:t>
            </a:r>
            <a:br>
              <a:rPr lang="es-MX" sz="4400" dirty="0" smtClean="0"/>
            </a:br>
            <a:r>
              <a:rPr lang="es-MX" sz="4400" dirty="0" smtClean="0"/>
              <a:t>Y EL PROFESOR DE LENGUAS</a:t>
            </a:r>
            <a:endParaRPr lang="es-MX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5170" y="2100029"/>
            <a:ext cx="9144000" cy="754025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HUGO A. ANDRADE MAYER</a:t>
            </a:r>
          </a:p>
          <a:p>
            <a:r>
              <a:rPr lang="es-MX" dirty="0" smtClean="0"/>
              <a:t>UNIVERSIDAD AUTÓNOMA DEL ESTADO DE MÉXICO</a:t>
            </a:r>
            <a:endParaRPr lang="es-MX" dirty="0"/>
          </a:p>
        </p:txBody>
      </p:sp>
      <p:pic>
        <p:nvPicPr>
          <p:cNvPr id="9" name="Picture 2" descr="http://ri.uaemex.mx/bitstream/handle/20.500.11799/66718/positivo%20color%20horizontal.png?sequence=20&amp;isAllowed=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9665"/>
          <a:stretch/>
        </p:blipFill>
        <p:spPr bwMode="auto">
          <a:xfrm>
            <a:off x="9794965" y="1942011"/>
            <a:ext cx="1202699" cy="11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32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Literacidad en evaluación </a:t>
            </a:r>
            <a:r>
              <a:rPr lang="es-MX" sz="3200" dirty="0" smtClean="0"/>
              <a:t>(</a:t>
            </a:r>
            <a:r>
              <a:rPr lang="es-MX" sz="3200" dirty="0" err="1" smtClean="0"/>
              <a:t>Fulcher</a:t>
            </a:r>
            <a:r>
              <a:rPr lang="es-MX" sz="3200" dirty="0" smtClean="0"/>
              <a:t>, 2013)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5392" y="1825625"/>
            <a:ext cx="49037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086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MX" sz="4000" dirty="0" smtClean="0"/>
          </a:p>
          <a:p>
            <a:r>
              <a:rPr lang="es-MX" sz="4000" dirty="0" smtClean="0"/>
              <a:t>Inventario de conocimiento, habilidades y principios para evalauaci</a:t>
            </a:r>
            <a:r>
              <a:rPr lang="es-MX" sz="4000" dirty="0" smtClean="0"/>
              <a:t>ón de lenguas </a:t>
            </a:r>
            <a:r>
              <a:rPr lang="es-MX" sz="4000" dirty="0" smtClean="0"/>
              <a:t>(Giraldo</a:t>
            </a:r>
            <a:r>
              <a:rPr lang="es-MX" sz="4000" dirty="0" smtClean="0"/>
              <a:t>, </a:t>
            </a:r>
            <a:r>
              <a:rPr lang="es-MX" sz="4000" dirty="0" smtClean="0"/>
              <a:t>2017).</a:t>
            </a:r>
          </a:p>
          <a:p>
            <a:endParaRPr lang="es-MX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412" y="311337"/>
            <a:ext cx="7730472" cy="62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Niveles diferenciados de literacidad en evaluación de lenguas </a:t>
            </a:r>
            <a:r>
              <a:rPr lang="es-MX" sz="3100" dirty="0" smtClean="0"/>
              <a:t>(Taylor, 2013)</a:t>
            </a:r>
            <a:endParaRPr lang="es-MX" sz="31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217" y="2039211"/>
            <a:ext cx="7233565" cy="42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780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Perfil de literacidad en evaluación del profesor </a:t>
            </a:r>
            <a:r>
              <a:rPr lang="es-MX" dirty="0" smtClean="0"/>
              <a:t>de lengua </a:t>
            </a:r>
            <a:r>
              <a:rPr lang="es-MX" sz="3100" dirty="0" smtClean="0"/>
              <a:t>(Taylor, 2013)</a:t>
            </a:r>
            <a:endParaRPr lang="es-MX" sz="31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376" y="1982692"/>
            <a:ext cx="7364505" cy="45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647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El ser profesor de lenguas no implica tener literacidad en evaluación. Es necesario desarrollarla.</a:t>
            </a:r>
          </a:p>
          <a:p>
            <a:r>
              <a:rPr lang="es-MX" sz="3600" dirty="0" smtClean="0"/>
              <a:t>¿</a:t>
            </a:r>
            <a:r>
              <a:rPr lang="es-MX" sz="3600" dirty="0"/>
              <a:t>Es momento de impulsar a los profesores de lengua a una especialización en diseño de exámenes?</a:t>
            </a:r>
          </a:p>
          <a:p>
            <a:endParaRPr lang="es-MX" sz="36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7044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Los programas de preparaci</a:t>
            </a:r>
            <a:r>
              <a:rPr lang="es-MX" sz="3600" dirty="0" smtClean="0"/>
              <a:t>ón de profesores de lengua deberían dedicar más tiempo, materias y entrenamiento a la evaluación. </a:t>
            </a:r>
            <a:endParaRPr lang="es-MX" sz="36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8001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Referencias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Bachman, L. y Palmer, A. (2010). </a:t>
            </a:r>
            <a:r>
              <a:rPr lang="en-US" i="1" dirty="0"/>
              <a:t>Language Assessment in Practice</a:t>
            </a:r>
            <a:r>
              <a:rPr lang="en-US" dirty="0"/>
              <a:t>. Cambridge: Cambridge University Press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Brindley</a:t>
            </a:r>
            <a:r>
              <a:rPr lang="en-US" dirty="0" smtClean="0"/>
              <a:t>, G. (2001). Language Assessment and Professional Development. En </a:t>
            </a:r>
            <a:r>
              <a:rPr lang="en-US" dirty="0" smtClean="0"/>
              <a:t>Elder, C. et al. (Eds.</a:t>
            </a:r>
            <a:r>
              <a:rPr lang="en-US" dirty="0" smtClean="0"/>
              <a:t>) Experimenting with uncertainty: Essays in </a:t>
            </a:r>
            <a:r>
              <a:rPr lang="en-US" dirty="0" err="1" smtClean="0"/>
              <a:t>honour</a:t>
            </a:r>
            <a:r>
              <a:rPr lang="en-US" dirty="0" smtClean="0"/>
              <a:t> of Alan Davies. </a:t>
            </a:r>
            <a:r>
              <a:rPr lang="en-US" dirty="0" smtClean="0"/>
              <a:t>Cambridge: Cambridge University Press.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/>
              <a:t>Brown, H.D. (2003). </a:t>
            </a:r>
            <a:r>
              <a:rPr lang="en-US" i="1" dirty="0"/>
              <a:t>Language Assessment: Principles and Classroom Practices</a:t>
            </a:r>
            <a:r>
              <a:rPr lang="en-US" dirty="0"/>
              <a:t>. New York: Longman.</a:t>
            </a:r>
          </a:p>
          <a:p>
            <a:r>
              <a:rPr lang="en-US" dirty="0"/>
              <a:t>Davies, A. (2008). Textbook trends in teaching language testing. </a:t>
            </a:r>
            <a:r>
              <a:rPr lang="en-US" i="1" dirty="0"/>
              <a:t>Language Testing</a:t>
            </a:r>
            <a:r>
              <a:rPr lang="en-US" dirty="0"/>
              <a:t>, 25(3), 327–347</a:t>
            </a:r>
            <a:r>
              <a:rPr lang="en-US" dirty="0" smtClean="0"/>
              <a:t>.</a:t>
            </a:r>
          </a:p>
          <a:p>
            <a:r>
              <a:rPr lang="en-US" dirty="0" err="1"/>
              <a:t>Inbar-Lourie</a:t>
            </a:r>
            <a:r>
              <a:rPr lang="en-US" dirty="0"/>
              <a:t>, O. (2016). Language Assessment Literacy.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Shohamy</a:t>
            </a:r>
            <a:r>
              <a:rPr lang="en-US" dirty="0"/>
              <a:t>, E., </a:t>
            </a:r>
            <a:r>
              <a:rPr lang="en-US" dirty="0" err="1"/>
              <a:t>Iair</a:t>
            </a:r>
            <a:r>
              <a:rPr lang="en-US" dirty="0"/>
              <a:t>, G. y May, S. (</a:t>
            </a:r>
            <a:r>
              <a:rPr lang="en-US" dirty="0" err="1"/>
              <a:t>Eds</a:t>
            </a:r>
            <a:r>
              <a:rPr lang="en-US" dirty="0"/>
              <a:t>). </a:t>
            </a:r>
            <a:r>
              <a:rPr lang="en-US" i="1" dirty="0"/>
              <a:t>Language Testing and Assessment. Encyclopedia of Language and Education</a:t>
            </a:r>
            <a:r>
              <a:rPr lang="en-US" dirty="0"/>
              <a:t>. Springer International Publishing. </a:t>
            </a:r>
            <a:r>
              <a:rPr lang="es-MX" dirty="0"/>
              <a:t>Consultado en línea el 24 de enero del 2018. DOI: 10.1007/978-3-319-02326-7_19-1</a:t>
            </a:r>
            <a:endParaRPr lang="es-MX" dirty="0" smtClean="0"/>
          </a:p>
          <a:p>
            <a:endParaRPr lang="en-US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800" dirty="0" smtClean="0"/>
              <a:t>GRACIAS</a:t>
            </a:r>
          </a:p>
          <a:p>
            <a:pPr marL="0" indent="0" algn="ctr">
              <a:buNone/>
            </a:pPr>
            <a:endParaRPr lang="es-MX" sz="4800" dirty="0"/>
          </a:p>
          <a:p>
            <a:pPr marL="0" indent="0" algn="ctr">
              <a:buNone/>
            </a:pPr>
            <a:r>
              <a:rPr lang="es-MX" sz="4800" dirty="0" smtClean="0"/>
              <a:t>haandradem@uaemex.mx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4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Suposiciones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4000" dirty="0" smtClean="0"/>
          </a:p>
          <a:p>
            <a:r>
              <a:rPr lang="es-MX" sz="4000" dirty="0" smtClean="0"/>
              <a:t>Si eres profesor de lengua, también sabes evaluarla</a:t>
            </a:r>
          </a:p>
          <a:p>
            <a:r>
              <a:rPr lang="es-MX" sz="4000" dirty="0"/>
              <a:t>Si eres profesor de lengua, también sabes </a:t>
            </a:r>
            <a:r>
              <a:rPr lang="es-MX" sz="4000" dirty="0" smtClean="0"/>
              <a:t>diseñar exámenes</a:t>
            </a:r>
          </a:p>
          <a:p>
            <a:endParaRPr lang="es-MX" sz="4000" dirty="0"/>
          </a:p>
          <a:p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113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Algunas consideraciones sobre evaluaci</a:t>
            </a:r>
            <a:r>
              <a:rPr lang="es-MX" dirty="0" smtClean="0"/>
              <a:t>ón de lengua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MX" dirty="0" smtClean="0"/>
          </a:p>
          <a:p>
            <a:r>
              <a:rPr lang="es-MX" dirty="0" smtClean="0"/>
              <a:t>Falta de </a:t>
            </a:r>
            <a:r>
              <a:rPr lang="es-MX" dirty="0" smtClean="0"/>
              <a:t>énfasis en aspectos de evaluación en cursos de educación en general.</a:t>
            </a:r>
          </a:p>
          <a:p>
            <a:r>
              <a:rPr lang="es-MX" dirty="0" smtClean="0"/>
              <a:t>Irrelevancia de la literatura sobre evaluaci</a:t>
            </a:r>
            <a:r>
              <a:rPr lang="es-MX" dirty="0" smtClean="0"/>
              <a:t>ón de lenguas en el aula. </a:t>
            </a:r>
          </a:p>
          <a:p>
            <a:r>
              <a:rPr lang="es-MX" dirty="0" smtClean="0"/>
              <a:t>Enfoque en aspectos técnicos como validez y confiabilidad</a:t>
            </a:r>
          </a:p>
          <a:p>
            <a:r>
              <a:rPr lang="es-MX" dirty="0" smtClean="0"/>
              <a:t>Enfoque en exámenes estandarizados (DELF-DALF, Cambridge Assessment, ETS)</a:t>
            </a:r>
            <a:r>
              <a:rPr lang="es-MX" dirty="0" smtClean="0"/>
              <a:t> (Brindley, 2001</a:t>
            </a:r>
            <a:r>
              <a:rPr lang="es-MX" dirty="0" smtClean="0"/>
              <a:t>)</a:t>
            </a:r>
          </a:p>
          <a:p>
            <a:r>
              <a:rPr lang="es-MX" dirty="0" smtClean="0"/>
              <a:t>Capacitación insuficiente , compensación por aprendizaje e la práctica  y uso de materiales de enseñanza. (Vogt y Tsagari, 2014)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pPr>
              <a:buNone/>
            </a:pPr>
            <a:r>
              <a:rPr lang="es-MX" dirty="0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Sin embargo, el profesor…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… es familiar con la evaluaci</a:t>
            </a:r>
            <a:r>
              <a:rPr lang="es-MX" sz="3600" dirty="0" smtClean="0"/>
              <a:t>ón en su propio contexto.</a:t>
            </a:r>
          </a:p>
          <a:p>
            <a:r>
              <a:rPr lang="es-MX" sz="3600" dirty="0" smtClean="0"/>
              <a:t>… con experiencia puede convertirse en experto y en autoridad o referencia.</a:t>
            </a:r>
          </a:p>
          <a:p>
            <a:r>
              <a:rPr lang="es-MX" sz="3600" dirty="0" smtClean="0"/>
              <a:t>… suele ser examinador o redactor de reactivos para instituciones u organismos evaluadores.</a:t>
            </a:r>
          </a:p>
          <a:p>
            <a:pPr algn="r">
              <a:buNone/>
            </a:pPr>
            <a:r>
              <a:rPr lang="es-MX" sz="3600" dirty="0" smtClean="0"/>
              <a:t>(Brindley, 2001</a:t>
            </a:r>
            <a:r>
              <a:rPr lang="es-MX" sz="3600" dirty="0" smtClean="0"/>
              <a:t>)</a:t>
            </a:r>
            <a:r>
              <a:rPr lang="es-MX" sz="3600" dirty="0" smtClean="0"/>
              <a:t>   </a:t>
            </a:r>
            <a:endParaRPr lang="es-MX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5874"/>
          </a:xfrm>
        </p:spPr>
        <p:txBody>
          <a:bodyPr>
            <a:normAutofit/>
          </a:bodyPr>
          <a:lstStyle/>
          <a:p>
            <a:r>
              <a:rPr lang="es-MX" dirty="0" smtClean="0"/>
              <a:t>¿Qu</a:t>
            </a:r>
            <a:r>
              <a:rPr lang="es-MX" dirty="0" smtClean="0"/>
              <a:t>é deberíamos saber sobre evaluación los maestros de lengua? </a:t>
            </a:r>
            <a:r>
              <a:rPr lang="es-MX" sz="3111" dirty="0" smtClean="0"/>
              <a:t>(Brindley, 2001)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597453"/>
            <a:ext cx="10180782" cy="3579509"/>
          </a:xfrm>
        </p:spPr>
        <p:txBody>
          <a:bodyPr>
            <a:normAutofit/>
          </a:bodyPr>
          <a:lstStyle/>
          <a:p>
            <a:r>
              <a:rPr lang="es-MX" sz="3600" dirty="0" smtClean="0"/>
              <a:t>Conocer las perspectivas sociales, educativas y pol</a:t>
            </a:r>
            <a:r>
              <a:rPr lang="es-MX" sz="3600" dirty="0" smtClean="0"/>
              <a:t>íticas</a:t>
            </a:r>
          </a:p>
          <a:p>
            <a:r>
              <a:rPr lang="es-MX" sz="3600" dirty="0" smtClean="0"/>
              <a:t>Definir y describir la competencia lingüística y comunicativa</a:t>
            </a:r>
          </a:p>
          <a:p>
            <a:r>
              <a:rPr lang="es-MX" sz="3600" dirty="0" smtClean="0"/>
              <a:t>Diseñar y evaluar instrumentos de evaluación </a:t>
            </a:r>
            <a:endParaRPr lang="es-MX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Evaluaci</a:t>
            </a:r>
            <a:r>
              <a:rPr lang="es-MX" dirty="0" smtClean="0"/>
              <a:t>ón de lenguas para docentes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Classroom based evaluation </a:t>
            </a:r>
          </a:p>
          <a:p>
            <a:pPr>
              <a:buNone/>
            </a:pPr>
            <a:r>
              <a:rPr lang="es-MX" sz="3600" dirty="0" smtClean="0"/>
              <a:t>(Genesee y Upshur, 1996)</a:t>
            </a:r>
          </a:p>
          <a:p>
            <a:r>
              <a:rPr lang="es-MX" sz="3600" dirty="0" smtClean="0"/>
              <a:t>Language assessment </a:t>
            </a:r>
          </a:p>
          <a:p>
            <a:pPr>
              <a:buNone/>
            </a:pPr>
            <a:r>
              <a:rPr lang="es-MX" sz="3600" dirty="0" smtClean="0"/>
              <a:t>(H.D. Brown, 2003)</a:t>
            </a:r>
            <a:endParaRPr lang="es-MX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968" y="2115660"/>
            <a:ext cx="1917960" cy="2882180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3" y="3080767"/>
            <a:ext cx="1990536" cy="263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Literacidad en evaluación </a:t>
            </a:r>
            <a:r>
              <a:rPr lang="es-MX" sz="2800" dirty="0" smtClean="0"/>
              <a:t>(Davies, 2008)</a:t>
            </a:r>
            <a:endParaRPr lang="es-MX" sz="28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9992817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627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Literacidad en evaluación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Habilidades</a:t>
            </a:r>
            <a:endParaRPr lang="en-US" sz="3200" dirty="0"/>
          </a:p>
          <a:p>
            <a:pPr lvl="1"/>
            <a:r>
              <a:rPr lang="en-US" sz="3600" dirty="0" err="1"/>
              <a:t>Metodología</a:t>
            </a:r>
            <a:endParaRPr lang="en-US" sz="3600" dirty="0"/>
          </a:p>
          <a:p>
            <a:pPr lvl="1"/>
            <a:r>
              <a:rPr lang="en-US" sz="3600" dirty="0" err="1"/>
              <a:t>Diseño</a:t>
            </a:r>
            <a:r>
              <a:rPr lang="en-US" sz="3600" dirty="0"/>
              <a:t> de </a:t>
            </a:r>
            <a:r>
              <a:rPr lang="en-US" sz="3600" dirty="0" err="1"/>
              <a:t>reactivos</a:t>
            </a:r>
            <a:endParaRPr lang="en-US" sz="3600" dirty="0"/>
          </a:p>
          <a:p>
            <a:pPr lvl="1"/>
            <a:r>
              <a:rPr lang="en-US" sz="3600" dirty="0" err="1"/>
              <a:t>Estadística</a:t>
            </a:r>
            <a:endParaRPr lang="en-US" sz="3600" dirty="0"/>
          </a:p>
          <a:p>
            <a:pPr lvl="1"/>
            <a:r>
              <a:rPr lang="en-US" sz="3600" dirty="0" err="1"/>
              <a:t>Análisis</a:t>
            </a:r>
            <a:r>
              <a:rPr lang="en-US" sz="3600" dirty="0"/>
              <a:t> de </a:t>
            </a:r>
            <a:r>
              <a:rPr lang="en-US" sz="3600" dirty="0" err="1" smtClean="0"/>
              <a:t>exámenes</a:t>
            </a:r>
            <a:endParaRPr lang="en-US" sz="3600" dirty="0" smtClean="0"/>
          </a:p>
          <a:p>
            <a:pPr lvl="1"/>
            <a:endParaRPr lang="en-US" sz="3600" dirty="0"/>
          </a:p>
          <a:p>
            <a:pPr marL="457200" lvl="1" indent="0">
              <a:buNone/>
            </a:pPr>
            <a:r>
              <a:rPr lang="en-US" sz="3600" dirty="0" smtClean="0"/>
              <a:t>(Davies, 2008)</a:t>
            </a:r>
            <a:endParaRPr lang="en-US" sz="3600" dirty="0"/>
          </a:p>
          <a:p>
            <a:endParaRPr lang="en-US" sz="3600" dirty="0"/>
          </a:p>
          <a:p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059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Literacidad en evaluación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Conocimiento</a:t>
            </a:r>
            <a:endParaRPr lang="en-US" sz="3200" dirty="0"/>
          </a:p>
          <a:p>
            <a:pPr lvl="1"/>
            <a:r>
              <a:rPr lang="en-US" sz="2800" dirty="0" err="1"/>
              <a:t>Experiencia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cuanto</a:t>
            </a:r>
            <a:r>
              <a:rPr lang="en-US" sz="2800" dirty="0"/>
              <a:t> a </a:t>
            </a:r>
            <a:r>
              <a:rPr lang="en-US" sz="2800" dirty="0" err="1"/>
              <a:t>medición</a:t>
            </a:r>
            <a:r>
              <a:rPr lang="en-US" sz="2800" dirty="0"/>
              <a:t>, </a:t>
            </a:r>
            <a:r>
              <a:rPr lang="en-US" sz="2800" dirty="0" err="1"/>
              <a:t>descripción</a:t>
            </a:r>
            <a:r>
              <a:rPr lang="en-US" sz="2800" dirty="0"/>
              <a:t>  y </a:t>
            </a:r>
            <a:r>
              <a:rPr lang="en-US" sz="2800" dirty="0" err="1"/>
              <a:t>contextualización</a:t>
            </a:r>
            <a:r>
              <a:rPr lang="en-US" sz="2800" dirty="0"/>
              <a:t> de la </a:t>
            </a:r>
            <a:r>
              <a:rPr lang="en-US" sz="2800" dirty="0" err="1" smtClean="0"/>
              <a:t>lengua</a:t>
            </a:r>
            <a:endParaRPr lang="en-US" sz="2800" dirty="0"/>
          </a:p>
          <a:p>
            <a:r>
              <a:rPr lang="en-US" sz="4000" dirty="0" err="1"/>
              <a:t>Principios</a:t>
            </a:r>
            <a:endParaRPr lang="en-US" sz="3200" dirty="0"/>
          </a:p>
          <a:p>
            <a:pPr lvl="1"/>
            <a:r>
              <a:rPr lang="en-US" sz="2800" dirty="0" err="1"/>
              <a:t>Uso</a:t>
            </a:r>
            <a:r>
              <a:rPr lang="en-US" sz="2800" dirty="0"/>
              <a:t> </a:t>
            </a:r>
            <a:r>
              <a:rPr lang="en-US" sz="2800" dirty="0" err="1"/>
              <a:t>adecuado</a:t>
            </a:r>
            <a:r>
              <a:rPr lang="en-US" sz="2800" dirty="0"/>
              <a:t> de </a:t>
            </a:r>
            <a:r>
              <a:rPr lang="en-US" sz="2800" dirty="0" err="1"/>
              <a:t>exámenes</a:t>
            </a:r>
            <a:r>
              <a:rPr lang="en-US" sz="2800" dirty="0"/>
              <a:t> de </a:t>
            </a:r>
            <a:r>
              <a:rPr lang="en-US" sz="2800" dirty="0" err="1"/>
              <a:t>lengua</a:t>
            </a:r>
            <a:endParaRPr lang="en-US" sz="2800" dirty="0"/>
          </a:p>
          <a:p>
            <a:pPr lvl="1"/>
            <a:r>
              <a:rPr lang="en-US" sz="2800" dirty="0" err="1"/>
              <a:t>Justicia</a:t>
            </a:r>
            <a:r>
              <a:rPr lang="en-US" sz="2800" dirty="0"/>
              <a:t>, </a:t>
            </a:r>
            <a:r>
              <a:rPr lang="en-US" sz="2800" dirty="0" err="1"/>
              <a:t>objetividad</a:t>
            </a:r>
            <a:r>
              <a:rPr lang="en-US" sz="2800" dirty="0"/>
              <a:t>, </a:t>
            </a:r>
            <a:r>
              <a:rPr lang="en-US" sz="2800" dirty="0" err="1"/>
              <a:t>impacto</a:t>
            </a:r>
            <a:r>
              <a:rPr lang="en-US" sz="2800" dirty="0"/>
              <a:t>, </a:t>
            </a:r>
            <a:r>
              <a:rPr lang="en-US" sz="2800" dirty="0" err="1" smtClean="0"/>
              <a:t>ética</a:t>
            </a:r>
            <a:endParaRPr lang="en-US" sz="2800" dirty="0" smtClean="0"/>
          </a:p>
          <a:p>
            <a:pPr lvl="1"/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(Davies, 2008)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6466456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545</TotalTime>
  <Words>601</Words>
  <Application>Microsoft Office PowerPoint</Application>
  <PresentationFormat>Custom</PresentationFormat>
  <Paragraphs>69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Profundidad</vt:lpstr>
      <vt:lpstr> LA LITERACIDAD EN EVALUACIÓN   Y EL PROFESOR DE LENGUAS</vt:lpstr>
      <vt:lpstr>Suposiciones</vt:lpstr>
      <vt:lpstr>Algunas consideraciones sobre evaluación de lengua</vt:lpstr>
      <vt:lpstr>Sin embargo, el profesor…</vt:lpstr>
      <vt:lpstr>¿Qué deberíamos saber sobre evaluación los maestros de lengua? (Brindley, 2001)</vt:lpstr>
      <vt:lpstr>Evaluación de lenguas para docentes</vt:lpstr>
      <vt:lpstr>Literacidad en evaluación (Davies, 2008)</vt:lpstr>
      <vt:lpstr>Literacidad en evaluación</vt:lpstr>
      <vt:lpstr>Literacidad en evaluación</vt:lpstr>
      <vt:lpstr>Literacidad en evaluación (Fulcher, 2013)</vt:lpstr>
      <vt:lpstr>Slide 11</vt:lpstr>
      <vt:lpstr>Slide 12</vt:lpstr>
      <vt:lpstr>Niveles diferenciados de literacidad en evaluación de lenguas (Taylor, 2013)</vt:lpstr>
      <vt:lpstr>Perfil de literacidad en evaluación del profesor de lengua (Taylor, 2013)</vt:lpstr>
      <vt:lpstr>Conclusiones</vt:lpstr>
      <vt:lpstr>Conclusiones</vt:lpstr>
      <vt:lpstr>Referencias</vt:lpstr>
      <vt:lpstr>Slide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RESPONSABILIDAD PROFESIONAL:  UNA PERSPECTIVA ÉTICA DE LA  LITERACIDAD EN EVALUACIÓN</dc:title>
  <dc:creator>Ext y Vinculación</dc:creator>
  <cp:lastModifiedBy>Hugo Andrade</cp:lastModifiedBy>
  <cp:revision>34</cp:revision>
  <dcterms:created xsi:type="dcterms:W3CDTF">2019-06-21T20:26:43Z</dcterms:created>
  <dcterms:modified xsi:type="dcterms:W3CDTF">2019-06-21T22:54:01Z</dcterms:modified>
</cp:coreProperties>
</file>