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9" r:id="rId5"/>
    <p:sldId id="271" r:id="rId6"/>
    <p:sldId id="262" r:id="rId7"/>
    <p:sldId id="268" r:id="rId8"/>
    <p:sldId id="259" r:id="rId9"/>
    <p:sldId id="260" r:id="rId10"/>
    <p:sldId id="261" r:id="rId11"/>
    <p:sldId id="265" r:id="rId12"/>
    <p:sldId id="264" r:id="rId13"/>
    <p:sldId id="266" r:id="rId14"/>
    <p:sldId id="282" r:id="rId15"/>
    <p:sldId id="281" r:id="rId16"/>
    <p:sldId id="283" r:id="rId17"/>
    <p:sldId id="267" r:id="rId18"/>
    <p:sldId id="273" r:id="rId19"/>
    <p:sldId id="275" r:id="rId20"/>
    <p:sldId id="272" r:id="rId21"/>
    <p:sldId id="277" r:id="rId22"/>
    <p:sldId id="278" r:id="rId23"/>
    <p:sldId id="279" r:id="rId24"/>
    <p:sldId id="280" r:id="rId25"/>
    <p:sldId id="276" r:id="rId26"/>
    <p:sldId id="284" r:id="rId27"/>
    <p:sldId id="274" r:id="rId28"/>
    <p:sldId id="285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293" r:id="rId45"/>
    <p:sldId id="302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D24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896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21/06/2019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fr/web/language-policy/hom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xguadarrama@uteca.edu.mx" TargetMode="External"/><Relationship Id="rId2" Type="http://schemas.openxmlformats.org/officeDocument/2006/relationships/hyperlink" Target="mailto:patrixguadarrama@yahoo.f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9816" y="1124744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que el Marco Común Europeo no quiere que sepas 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76538"/>
            <a:ext cx="1371600" cy="130492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 </a:t>
            </a:r>
          </a:p>
          <a:p>
            <a:r>
              <a:rPr lang="es-ES" sz="3100" b="1" dirty="0" smtClean="0">
                <a:solidFill>
                  <a:srgbClr val="D24097"/>
                </a:solidFill>
              </a:rPr>
              <a:t>Patricia Aurora Guadarrama</a:t>
            </a:r>
          </a:p>
          <a:p>
            <a:r>
              <a:rPr lang="fr-FR" b="1" dirty="0"/>
              <a:t>Université Sorbonne de Paris. </a:t>
            </a:r>
            <a:r>
              <a:rPr lang="fr-FR" b="1" dirty="0" err="1"/>
              <a:t>Panteon</a:t>
            </a:r>
            <a:r>
              <a:rPr lang="fr-FR" b="1" dirty="0"/>
              <a:t> 1. Faculté de Lettres et Civilisations. </a:t>
            </a:r>
            <a:r>
              <a:rPr lang="es-ES" b="1" dirty="0" err="1"/>
              <a:t>Lange</a:t>
            </a:r>
            <a:r>
              <a:rPr lang="es-ES" b="1" dirty="0"/>
              <a:t> et  </a:t>
            </a:r>
            <a:r>
              <a:rPr lang="es-ES" b="1" dirty="0" err="1"/>
              <a:t>Civilisation</a:t>
            </a:r>
            <a:r>
              <a:rPr lang="es-ES" b="1" dirty="0"/>
              <a:t> </a:t>
            </a:r>
            <a:r>
              <a:rPr lang="es-ES" b="1" dirty="0" err="1" smtClean="0"/>
              <a:t>Française</a:t>
            </a:r>
            <a:r>
              <a:rPr lang="es-ES" b="1" dirty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7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4718248" cy="43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2967335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solidFill>
                  <a:srgbClr val="FF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anose="020F0704030504030204" pitchFamily="34" charset="0"/>
              </a:rPr>
              <a:t>Vamos a una </a:t>
            </a:r>
            <a:r>
              <a:rPr lang="es-ES" sz="5400" b="1" cap="none" spc="0" dirty="0" err="1" smtClean="0">
                <a:ln>
                  <a:prstDash val="solid"/>
                </a:ln>
                <a:solidFill>
                  <a:srgbClr val="FF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anose="020F0704030504030204" pitchFamily="34" charset="0"/>
              </a:rPr>
              <a:t>trivia</a:t>
            </a:r>
            <a:endParaRPr lang="es-ES" sz="5400" b="1" cap="none" spc="0" dirty="0">
              <a:ln>
                <a:prstDash val="solid"/>
              </a:ln>
              <a:solidFill>
                <a:srgbClr val="FF33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895807"/>
            <a:ext cx="5400600" cy="513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32846" y="2967335"/>
            <a:ext cx="7678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  <a:cs typeface="Italic Outline Art" panose="02010400000000000000" pitchFamily="2" charset="-78"/>
              </a:rPr>
              <a:t>¿Qué significa este LOGO?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anose="020B0606020202030204" pitchFamily="34" charset="0"/>
              <a:cs typeface="Italic Outline Art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9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836712"/>
            <a:ext cx="73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>
                <a:latin typeface="Rockwell" panose="02060603020205020403" pitchFamily="18" charset="0"/>
              </a:rPr>
              <a:t>El símbolo de las </a:t>
            </a:r>
            <a:r>
              <a:rPr lang="es-ES" sz="3000" b="1" dirty="0" smtClean="0">
                <a:latin typeface="Rockwell" panose="02060603020205020403" pitchFamily="18" charset="0"/>
              </a:rPr>
              <a:t>cumbres de la </a:t>
            </a:r>
            <a:r>
              <a:rPr lang="es-ES" sz="3000" b="1" dirty="0" err="1" smtClean="0">
                <a:latin typeface="Rockwell" panose="02060603020205020403" pitchFamily="18" charset="0"/>
              </a:rPr>
              <a:t>Francofonía</a:t>
            </a:r>
            <a:endParaRPr lang="es-ES" sz="3000" b="1" dirty="0">
              <a:latin typeface="Rockwell" panose="02060603020205020403" pitchFamily="18" charset="0"/>
            </a:endParaRPr>
          </a:p>
          <a:p>
            <a:pPr algn="ctr"/>
            <a:r>
              <a:rPr lang="es-ES" sz="3000" dirty="0">
                <a:latin typeface="Rockwell" panose="02060603020205020403" pitchFamily="18" charset="0"/>
              </a:rPr>
              <a:t>F</a:t>
            </a:r>
            <a:r>
              <a:rPr lang="es-ES" sz="3000" dirty="0" smtClean="0">
                <a:latin typeface="Rockwell" panose="02060603020205020403" pitchFamily="18" charset="0"/>
              </a:rPr>
              <a:t>ue </a:t>
            </a:r>
            <a:r>
              <a:rPr lang="es-ES" sz="3000" dirty="0">
                <a:latin typeface="Rockwell" panose="02060603020205020403" pitchFamily="18" charset="0"/>
              </a:rPr>
              <a:t>creado durante la conferencia de la segunda cumbre realizada en </a:t>
            </a:r>
            <a:r>
              <a:rPr lang="es-ES" sz="3000" dirty="0" err="1">
                <a:latin typeface="Rockwell" panose="02060603020205020403" pitchFamily="18" charset="0"/>
              </a:rPr>
              <a:t>Québec</a:t>
            </a:r>
            <a:r>
              <a:rPr lang="es-ES" sz="3000" dirty="0">
                <a:latin typeface="Rockwell" panose="02060603020205020403" pitchFamily="18" charset="0"/>
              </a:rPr>
              <a:t> </a:t>
            </a:r>
            <a:r>
              <a:rPr lang="es-ES" sz="3000" dirty="0" smtClean="0">
                <a:latin typeface="Rockwell" panose="02060603020205020403" pitchFamily="18" charset="0"/>
              </a:rPr>
              <a:t>en </a:t>
            </a:r>
            <a:r>
              <a:rPr lang="es-ES" sz="3000" dirty="0">
                <a:latin typeface="Rockwell" panose="02060603020205020403" pitchFamily="18" charset="0"/>
              </a:rPr>
              <a:t>1987. </a:t>
            </a:r>
            <a:r>
              <a:rPr lang="es-ES" sz="3000" dirty="0" smtClean="0">
                <a:latin typeface="Rockwell" panose="02060603020205020403" pitchFamily="18" charset="0"/>
              </a:rPr>
              <a:t> Simboliza la </a:t>
            </a:r>
            <a:r>
              <a:rPr lang="es-ES" sz="3000" dirty="0" err="1" smtClean="0">
                <a:latin typeface="Rockwell" panose="02060603020205020403" pitchFamily="18" charset="0"/>
              </a:rPr>
              <a:t>Francofonía</a:t>
            </a:r>
            <a:r>
              <a:rPr lang="es-ES" sz="3000" dirty="0" smtClean="0">
                <a:latin typeface="Rockwell" panose="02060603020205020403" pitchFamily="18" charset="0"/>
              </a:rPr>
              <a:t>.</a:t>
            </a:r>
            <a:r>
              <a:rPr lang="es-ES" sz="3000" dirty="0">
                <a:latin typeface="Rockwell" panose="02060603020205020403" pitchFamily="18" charset="0"/>
              </a:rPr>
              <a:t> Este símbolo es una sinergia de líneas y colores, </a:t>
            </a:r>
            <a:r>
              <a:rPr lang="es-ES" sz="3000" dirty="0" smtClean="0">
                <a:latin typeface="Rockwell" panose="02060603020205020403" pitchFamily="18" charset="0"/>
              </a:rPr>
              <a:t>Evoca</a:t>
            </a:r>
            <a:r>
              <a:rPr lang="es-ES" sz="3000" dirty="0">
                <a:latin typeface="Rockwell" panose="02060603020205020403" pitchFamily="18" charset="0"/>
              </a:rPr>
              <a:t>, gracias al reagrupamiento de colores y uniones de éstos, el universo que comprende el mundo </a:t>
            </a:r>
            <a:r>
              <a:rPr lang="es-ES" sz="3000" dirty="0" smtClean="0">
                <a:latin typeface="Rockwell" panose="02060603020205020403" pitchFamily="18" charset="0"/>
              </a:rPr>
              <a:t>francófono</a:t>
            </a:r>
            <a:r>
              <a:rPr lang="es-ES" sz="3000" dirty="0">
                <a:latin typeface="Rockwell" panose="02060603020205020403" pitchFamily="18" charset="0"/>
              </a:rPr>
              <a:t>,</a:t>
            </a:r>
            <a:r>
              <a:rPr lang="es-ES" sz="3000" dirty="0" smtClean="0">
                <a:latin typeface="Rockwell" panose="02060603020205020403" pitchFamily="18" charset="0"/>
              </a:rPr>
              <a:t> </a:t>
            </a:r>
            <a:r>
              <a:rPr lang="es-ES" sz="3000" dirty="0">
                <a:latin typeface="Rockwell" panose="02060603020205020403" pitchFamily="18" charset="0"/>
              </a:rPr>
              <a:t>que se interrelaciona </a:t>
            </a:r>
            <a:r>
              <a:rPr lang="es-ES" sz="3000" dirty="0" smtClean="0">
                <a:latin typeface="Rockwell" panose="02060603020205020403" pitchFamily="18" charset="0"/>
              </a:rPr>
              <a:t>pero que se </a:t>
            </a:r>
            <a:r>
              <a:rPr lang="es-ES" sz="3000" dirty="0" err="1" smtClean="0">
                <a:latin typeface="Rockwell" panose="02060603020205020403" pitchFamily="18" charset="0"/>
              </a:rPr>
              <a:t>diferencía</a:t>
            </a:r>
            <a:r>
              <a:rPr lang="es-ES" sz="3000" dirty="0" smtClean="0">
                <a:latin typeface="Rockwell" panose="02060603020205020403" pitchFamily="18" charset="0"/>
              </a:rPr>
              <a:t>.</a:t>
            </a:r>
            <a:endParaRPr lang="es-ES" sz="3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908720"/>
            <a:ext cx="7056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>
                <a:latin typeface="Rockwell" panose="02060603020205020403" pitchFamily="18" charset="0"/>
              </a:rPr>
              <a:t>La estructura visual de cinco bandas vehicular de manera espectacular la noción de colaboración armoniosa. Los cinco colores son creados de acuerdo a los colores primordiales utilizados en las banderas de los Estados participantes de las cumbres de la </a:t>
            </a:r>
            <a:r>
              <a:rPr lang="es-ES" sz="3000" dirty="0" err="1">
                <a:latin typeface="Rockwell" panose="02060603020205020403" pitchFamily="18" charset="0"/>
              </a:rPr>
              <a:t>francofonía</a:t>
            </a:r>
            <a:r>
              <a:rPr lang="es-ES" sz="3000" dirty="0">
                <a:latin typeface="Rockwell" panose="02060603020205020403" pitchFamily="18" charset="0"/>
              </a:rPr>
              <a:t>. Aportan una dimensión internacional al símbolo y sugieren, adicionalmente, la representación de los cinco continentes.</a:t>
            </a:r>
          </a:p>
        </p:txBody>
      </p:sp>
    </p:spTree>
    <p:extLst>
      <p:ext uri="{BB962C8B-B14F-4D97-AF65-F5344CB8AC3E}">
        <p14:creationId xmlns:p14="http://schemas.microsoft.com/office/powerpoint/2010/main" val="7366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tri\AppData\Local\Microsoft\Windows\INetCache\IE\1VYS06VT\Ex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708920"/>
            <a:ext cx="67310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548681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600" dirty="0" smtClean="0"/>
              <a:t>¿Con </a:t>
            </a:r>
            <a:r>
              <a:rPr lang="es-ES" sz="5600" dirty="0"/>
              <a:t>qué </a:t>
            </a:r>
            <a:r>
              <a:rPr lang="es-ES" sz="5600" dirty="0" smtClean="0"/>
              <a:t>modelos educativos </a:t>
            </a:r>
            <a:r>
              <a:rPr lang="es-ES" sz="5600" dirty="0"/>
              <a:t>es más </a:t>
            </a:r>
            <a:r>
              <a:rPr lang="es-ES" sz="5600" dirty="0" smtClean="0"/>
              <a:t>afín </a:t>
            </a:r>
            <a:r>
              <a:rPr lang="es-ES" sz="5600" dirty="0"/>
              <a:t>el proceso de </a:t>
            </a:r>
            <a:r>
              <a:rPr lang="es-ES" sz="5600" dirty="0" smtClean="0"/>
              <a:t>enseñanza-evaluación </a:t>
            </a:r>
            <a:r>
              <a:rPr lang="es-ES" sz="5600" dirty="0"/>
              <a:t>del </a:t>
            </a:r>
            <a:r>
              <a:rPr lang="es-ES" sz="5600" dirty="0" smtClean="0"/>
              <a:t>Idioma francés conforme a los rigores del MCREL?</a:t>
            </a:r>
            <a:endParaRPr lang="es-ES" sz="5600" dirty="0"/>
          </a:p>
        </p:txBody>
      </p:sp>
    </p:spTree>
    <p:extLst>
      <p:ext uri="{BB962C8B-B14F-4D97-AF65-F5344CB8AC3E}">
        <p14:creationId xmlns:p14="http://schemas.microsoft.com/office/powerpoint/2010/main" val="34074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76672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rgbClr val="FF0000"/>
                </a:solidFill>
              </a:rPr>
              <a:t>-</a:t>
            </a:r>
            <a:r>
              <a:rPr lang="es-ES" sz="5600" dirty="0">
                <a:solidFill>
                  <a:srgbClr val="FF0000"/>
                </a:solidFill>
                <a:latin typeface="Perpetua" panose="02020502060401020303" pitchFamily="18" charset="0"/>
              </a:rPr>
              <a:t>Competencia Comunicativa. </a:t>
            </a:r>
            <a:endParaRPr lang="es-ES" sz="5600" dirty="0" smtClean="0">
              <a:solidFill>
                <a:srgbClr val="FF0000"/>
              </a:solidFill>
              <a:latin typeface="Perpetua" panose="02020502060401020303" pitchFamily="18" charset="0"/>
            </a:endParaRPr>
          </a:p>
          <a:p>
            <a:r>
              <a:rPr lang="es-ES" sz="3000" dirty="0" smtClean="0">
                <a:latin typeface="Perpetua" panose="02020502060401020303" pitchFamily="18" charset="0"/>
              </a:rPr>
              <a:t>El </a:t>
            </a:r>
            <a:r>
              <a:rPr lang="es-ES" sz="3000" dirty="0">
                <a:latin typeface="Perpetua" panose="02020502060401020303" pitchFamily="18" charset="0"/>
              </a:rPr>
              <a:t>lingüista, filósofo y activista político  norteamericano  Noam Chomsky,  acuña el término  Competencia Comunicativa (1957 y 1965) que se refiere a la capacidad innata de un hablante y un oyente para emitir y comprender el lenguaje oral y escrito en una comunidad que habla la misma lengua (Lomas, 2006). </a:t>
            </a:r>
          </a:p>
        </p:txBody>
      </p:sp>
    </p:spTree>
    <p:extLst>
      <p:ext uri="{BB962C8B-B14F-4D97-AF65-F5344CB8AC3E}">
        <p14:creationId xmlns:p14="http://schemas.microsoft.com/office/powerpoint/2010/main" val="41922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666"/>
            <a:ext cx="6192687" cy="589165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704433"/>
            <a:ext cx="84249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-</a:t>
            </a:r>
            <a:r>
              <a:rPr lang="es-ES" sz="2600" b="1" dirty="0" smtClean="0">
                <a:solidFill>
                  <a:srgbClr val="FF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Enfoque Comunicativo. </a:t>
            </a:r>
          </a:p>
          <a:p>
            <a:r>
              <a:rPr lang="es-ES" sz="2600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Modelo educativo que pretende </a:t>
            </a:r>
            <a:r>
              <a:rPr lang="es-ES" sz="2600" dirty="0">
                <a:latin typeface="Myanmar Text" panose="020B0502040204020203" pitchFamily="34" charset="0"/>
                <a:cs typeface="Myanmar Text" panose="020B0502040204020203" pitchFamily="34" charset="0"/>
              </a:rPr>
              <a:t>capacitar al aprendiente para una comunicación real -no sólo en la vertiente oral, sino también en la escrita- con otros hablantes de la </a:t>
            </a:r>
            <a:r>
              <a:rPr lang="es-ES" sz="2600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lengua; </a:t>
            </a:r>
            <a:r>
              <a:rPr lang="es-ES" sz="2600" dirty="0">
                <a:latin typeface="Myanmar Text" panose="020B0502040204020203" pitchFamily="34" charset="0"/>
                <a:cs typeface="Myanmar Text" panose="020B0502040204020203" pitchFamily="34" charset="0"/>
              </a:rPr>
              <a:t>con este propósito, en el proceso instructivo a menudo se emplean textos, grabaciones y materiales auténticos y se realizan actividades que procuran imitar con fidelidad la realidad de fuera del aula</a:t>
            </a:r>
            <a:r>
              <a:rPr lang="es-ES" sz="2600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. </a:t>
            </a:r>
          </a:p>
          <a:p>
            <a:r>
              <a:rPr lang="es-ES" sz="2100" b="1" dirty="0"/>
              <a:t>Christopher </a:t>
            </a:r>
            <a:r>
              <a:rPr lang="es-ES" sz="2100" b="1" dirty="0" err="1"/>
              <a:t>Candlin</a:t>
            </a:r>
            <a:r>
              <a:rPr lang="es-ES" sz="2100" b="1" dirty="0"/>
              <a:t> y Henry </a:t>
            </a:r>
            <a:r>
              <a:rPr lang="es-ES" sz="2100" b="1" dirty="0" err="1"/>
              <a:t>Widdowson</a:t>
            </a:r>
            <a:r>
              <a:rPr lang="es-ES" sz="2100" b="1" dirty="0"/>
              <a:t>, así como los lingüistas funcionales británicos John </a:t>
            </a:r>
            <a:r>
              <a:rPr lang="es-ES" sz="2100" b="1" dirty="0" err="1"/>
              <a:t>Firth</a:t>
            </a:r>
            <a:r>
              <a:rPr lang="es-ES" sz="2100" b="1" dirty="0"/>
              <a:t>, M. A. K. </a:t>
            </a:r>
            <a:r>
              <a:rPr lang="es-ES" sz="2100" b="1" dirty="0" err="1"/>
              <a:t>Halliday</a:t>
            </a:r>
            <a:r>
              <a:rPr lang="es-ES" sz="2100" b="1" dirty="0"/>
              <a:t>, los sociolingüistas Dell </a:t>
            </a:r>
            <a:r>
              <a:rPr lang="es-ES" sz="2100" b="1" dirty="0" err="1"/>
              <a:t>Hymes</a:t>
            </a:r>
            <a:r>
              <a:rPr lang="es-ES" sz="2100" b="1" dirty="0"/>
              <a:t>, John </a:t>
            </a:r>
            <a:r>
              <a:rPr lang="es-ES" sz="2100" b="1" dirty="0" err="1"/>
              <a:t>Gumperz</a:t>
            </a:r>
            <a:r>
              <a:rPr lang="es-ES" sz="2100" b="1" dirty="0"/>
              <a:t>, y los filósofos John Austin y John </a:t>
            </a:r>
            <a:r>
              <a:rPr lang="es-ES" sz="2100" b="1" dirty="0" err="1"/>
              <a:t>Searle</a:t>
            </a:r>
            <a:r>
              <a:rPr lang="es-ES" sz="2100" b="1" dirty="0"/>
              <a:t>.</a:t>
            </a:r>
            <a:endParaRPr lang="es-ES" sz="2100" b="1" dirty="0" smtClean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algn="r"/>
            <a:r>
              <a:rPr lang="es-ES" sz="1700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(Instituto Cervantes 2005)</a:t>
            </a:r>
            <a:endParaRPr lang="es-ES" sz="17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4358"/>
            <a:ext cx="5904656" cy="56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594358"/>
            <a:ext cx="712879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¿Cuál es el nexo que vincula al </a:t>
            </a:r>
            <a:r>
              <a:rPr lang="es-ES" sz="4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MARCO COMÚN EUROPEO  DE REFERENCIA PARA LAS LENGUAS</a:t>
            </a:r>
            <a:r>
              <a:rPr lang="es-ES" sz="4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4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s-ES" sz="4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el </a:t>
            </a:r>
            <a:r>
              <a:rPr lang="es-ES" sz="4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CONSEJO DE EUROPA?</a:t>
            </a:r>
          </a:p>
        </p:txBody>
      </p:sp>
    </p:spTree>
    <p:extLst>
      <p:ext uri="{BB962C8B-B14F-4D97-AF65-F5344CB8AC3E}">
        <p14:creationId xmlns:p14="http://schemas.microsoft.com/office/powerpoint/2010/main" val="133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620688"/>
            <a:ext cx="7272808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42715" y="620688"/>
            <a:ext cx="7272808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42715" y="603307"/>
            <a:ext cx="7272808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42715" y="404664"/>
            <a:ext cx="74252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000" dirty="0">
              <a:latin typeface="Ink Free" panose="03080402000500000000" pitchFamily="66" charset="0"/>
            </a:endParaRPr>
          </a:p>
          <a:p>
            <a:r>
              <a:rPr lang="es-ES" sz="3600" dirty="0" smtClean="0">
                <a:latin typeface="Ink Free" panose="03080402000500000000" pitchFamily="66" charset="0"/>
              </a:rPr>
              <a:t>El </a:t>
            </a:r>
            <a:r>
              <a:rPr lang="es-ES" sz="3600" dirty="0">
                <a:latin typeface="Ink Free" panose="03080402000500000000" pitchFamily="66" charset="0"/>
              </a:rPr>
              <a:t>Consejo de </a:t>
            </a:r>
            <a:r>
              <a:rPr lang="es-ES" sz="3600" b="1" dirty="0">
                <a:latin typeface="Ink Free" panose="03080402000500000000" pitchFamily="66" charset="0"/>
              </a:rPr>
              <a:t>Europa</a:t>
            </a:r>
            <a:r>
              <a:rPr lang="es-ES" sz="3600" dirty="0">
                <a:latin typeface="Ink Free" panose="03080402000500000000" pitchFamily="66" charset="0"/>
              </a:rPr>
              <a:t>, con sede en </a:t>
            </a:r>
            <a:r>
              <a:rPr lang="es-ES" sz="3600" b="1" dirty="0" smtClean="0">
                <a:latin typeface="Ink Free" panose="03080402000500000000" pitchFamily="66" charset="0"/>
              </a:rPr>
              <a:t>Estrasburgo, Francia, </a:t>
            </a:r>
            <a:r>
              <a:rPr lang="es-ES" sz="3600" dirty="0" smtClean="0">
                <a:latin typeface="Ink Free" panose="03080402000500000000" pitchFamily="66" charset="0"/>
              </a:rPr>
              <a:t>es </a:t>
            </a:r>
            <a:r>
              <a:rPr lang="es-ES" sz="3600" dirty="0">
                <a:latin typeface="Ink Free" panose="03080402000500000000" pitchFamily="66" charset="0"/>
              </a:rPr>
              <a:t>una organización intergubernamental de la que forman parte 47 Estados </a:t>
            </a:r>
            <a:r>
              <a:rPr lang="es-ES" sz="3600" b="1" dirty="0">
                <a:latin typeface="Ink Free" panose="03080402000500000000" pitchFamily="66" charset="0"/>
              </a:rPr>
              <a:t>europeos</a:t>
            </a:r>
            <a:r>
              <a:rPr lang="es-ES" sz="3600" dirty="0">
                <a:latin typeface="Ink Free" panose="03080402000500000000" pitchFamily="66" charset="0"/>
              </a:rPr>
              <a:t>. </a:t>
            </a:r>
            <a:r>
              <a:rPr lang="es-ES" sz="3600" dirty="0" smtClean="0">
                <a:latin typeface="Ink Free" panose="03080402000500000000" pitchFamily="66" charset="0"/>
              </a:rPr>
              <a:t>Fundada </a:t>
            </a:r>
            <a:r>
              <a:rPr lang="es-ES" sz="3600" dirty="0">
                <a:latin typeface="Ink Free" panose="03080402000500000000" pitchFamily="66" charset="0"/>
              </a:rPr>
              <a:t>por el Tratado de Londres </a:t>
            </a:r>
            <a:r>
              <a:rPr lang="es-ES" sz="3600" dirty="0" smtClean="0">
                <a:latin typeface="Ink Free" panose="03080402000500000000" pitchFamily="66" charset="0"/>
              </a:rPr>
              <a:t>en</a:t>
            </a:r>
            <a:r>
              <a:rPr lang="es-ES" sz="3600" dirty="0" smtClean="0">
                <a:latin typeface="Ink Free" panose="03080402000500000000" pitchFamily="66" charset="0"/>
              </a:rPr>
              <a:t> </a:t>
            </a:r>
            <a:r>
              <a:rPr lang="es-ES" sz="3600" dirty="0" smtClean="0">
                <a:latin typeface="Ink Free" panose="03080402000500000000" pitchFamily="66" charset="0"/>
              </a:rPr>
              <a:t>1949. Su función es </a:t>
            </a:r>
            <a:r>
              <a:rPr lang="es-ES" sz="3600" dirty="0">
                <a:latin typeface="Ink Free" panose="03080402000500000000" pitchFamily="66" charset="0"/>
              </a:rPr>
              <a:t>salvaguardar y promover los ideales y los principios que constituyen su patrimonio común y favorecer </a:t>
            </a:r>
            <a:r>
              <a:rPr lang="es-ES" sz="3600" dirty="0" smtClean="0">
                <a:latin typeface="Ink Free" panose="03080402000500000000" pitchFamily="66" charset="0"/>
              </a:rPr>
              <a:t>su  </a:t>
            </a:r>
            <a:r>
              <a:rPr lang="es-ES" sz="3600" dirty="0">
                <a:latin typeface="Ink Free" panose="03080402000500000000" pitchFamily="66" charset="0"/>
              </a:rPr>
              <a:t>progreso económico y </a:t>
            </a:r>
            <a:r>
              <a:rPr lang="es-ES" sz="3600" dirty="0" smtClean="0">
                <a:latin typeface="Ink Free" panose="03080402000500000000" pitchFamily="66" charset="0"/>
              </a:rPr>
              <a:t>social</a:t>
            </a:r>
            <a:r>
              <a:rPr lang="es-ES" sz="3600" dirty="0">
                <a:latin typeface="Ink Free" panose="03080402000500000000" pitchFamily="66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19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548680"/>
            <a:ext cx="77768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dirty="0" smtClean="0">
                <a:latin typeface="Ink Free" panose="03080402000500000000" pitchFamily="66" charset="0"/>
              </a:rPr>
              <a:t>El Marco Común de </a:t>
            </a:r>
            <a:r>
              <a:rPr lang="es-ES" sz="4600" b="1" u="sng" dirty="0" smtClean="0">
                <a:latin typeface="Ink Free" panose="03080402000500000000" pitchFamily="66" charset="0"/>
              </a:rPr>
              <a:t>Europeo</a:t>
            </a:r>
            <a:r>
              <a:rPr lang="es-ES" sz="4600" dirty="0" smtClean="0">
                <a:latin typeface="Ink Free" panose="03080402000500000000" pitchFamily="66" charset="0"/>
              </a:rPr>
              <a:t> de Referencia para las Lenguas  es el Resultado de las Políticas Lingüísticas del </a:t>
            </a:r>
            <a:r>
              <a:rPr lang="es-ES" sz="4600" b="1" u="sng" dirty="0" smtClean="0">
                <a:latin typeface="Ink Free" panose="03080402000500000000" pitchFamily="66" charset="0"/>
              </a:rPr>
              <a:t>Consejo de Europa, </a:t>
            </a:r>
            <a:r>
              <a:rPr lang="es-ES" sz="4600" dirty="0" smtClean="0">
                <a:latin typeface="Ink Free" panose="03080402000500000000" pitchFamily="66" charset="0"/>
              </a:rPr>
              <a:t>en su intento de unificación, colaboración e integración a una Europa plurilingüe y pluricultural </a:t>
            </a:r>
          </a:p>
        </p:txBody>
      </p:sp>
    </p:spTree>
    <p:extLst>
      <p:ext uri="{BB962C8B-B14F-4D97-AF65-F5344CB8AC3E}">
        <p14:creationId xmlns:p14="http://schemas.microsoft.com/office/powerpoint/2010/main" val="9823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021"/>
            <a:ext cx="5105921" cy="4393467"/>
          </a:xfrm>
          <a:prstGeom prst="rect">
            <a:avLst/>
          </a:prstGeom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19672" y="1844824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b="1" dirty="0">
                <a:cs typeface="Italic Outline Art" panose="02010400000000000000" pitchFamily="2" charset="-78"/>
              </a:rPr>
              <a:t>Análisis acerca de las dinámicas de evaluación y clasificación de conocimientos y competencias en idioma francés homologadas por el Marco Común Europeo de Referencia para las Lenguas y sus implicaciones en </a:t>
            </a:r>
            <a:r>
              <a:rPr lang="es-ES" sz="3300" b="1" dirty="0" smtClean="0">
                <a:cs typeface="Italic Outline Art" panose="02010400000000000000" pitchFamily="2" charset="-78"/>
              </a:rPr>
              <a:t>su enseñanza a nivel profesional en empresas francófonas en México.</a:t>
            </a:r>
            <a:endParaRPr lang="es-ES" sz="3300" b="1" dirty="0">
              <a:cs typeface="Italic Outline Art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82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16824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10566661" flipV="1">
            <a:off x="817546" y="5115243"/>
            <a:ext cx="80902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https://www.coe.int/fr/web/language-policy/home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6158"/>
            <a:ext cx="5976663" cy="568612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971600" y="908720"/>
            <a:ext cx="70567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¿Quién </a:t>
            </a:r>
            <a:r>
              <a:rPr lang="es-ES" sz="4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 el encargado de regular los saberes y los descriptores de las competencias a </a:t>
            </a:r>
            <a:r>
              <a:rPr lang="es-ES" sz="46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evaluar en los exámenes de Certificación ? </a:t>
            </a:r>
            <a:endParaRPr lang="es-ES" sz="4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3" y="186124"/>
            <a:ext cx="7336925" cy="39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2967335"/>
            <a:ext cx="75608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5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fr-FR" sz="5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 </a:t>
            </a:r>
            <a:r>
              <a:rPr lang="fr-FR" sz="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Fond </a:t>
            </a:r>
            <a:r>
              <a:rPr lang="fr-FR" sz="5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Nationnel</a:t>
            </a:r>
            <a:r>
              <a:rPr lang="fr-FR" sz="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Suisse </a:t>
            </a:r>
            <a:endParaRPr lang="fr-FR" sz="5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fr-FR" sz="5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</a:t>
            </a:r>
            <a:r>
              <a:rPr lang="fr-FR" sz="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Recherche Scientifique</a:t>
            </a:r>
            <a:endParaRPr lang="es-ES" sz="5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\AppData\Local\Microsoft\Windows\INetCache\IE\8XTYUYIO\publicdomainq-0008644wbbef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88" y="1916832"/>
            <a:ext cx="273437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80648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dirty="0">
                <a:latin typeface="Agency FB" panose="020B0503020202020204" pitchFamily="34" charset="0"/>
                <a:cs typeface="Akhbar MT" pitchFamily="2" charset="-78"/>
              </a:rPr>
              <a:t>¿Acaso el Consejo de Europa no ha implementado políticas lingüísticas que favorezcan el Intercambio con América Latina?</a:t>
            </a:r>
          </a:p>
          <a:p>
            <a:endParaRPr lang="es-ES" sz="4600" dirty="0">
              <a:latin typeface="Agency FB" panose="020B050302020202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83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stéri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74804">
            <a:off x="7164288" y="332656"/>
            <a:ext cx="609600" cy="6096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7" y="309290"/>
            <a:ext cx="633670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9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Rockwell" panose="02060603020205020403" pitchFamily="18" charset="0"/>
              </a:rPr>
              <a:t>Aquí</a:t>
            </a:r>
          </a:p>
          <a:p>
            <a:r>
              <a:rPr lang="es-ES" sz="69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Rockwell" panose="02060603020205020403" pitchFamily="18" charset="0"/>
              </a:rPr>
              <a:t> inicia</a:t>
            </a:r>
          </a:p>
          <a:p>
            <a:r>
              <a:rPr lang="es-ES" sz="69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Rockwell" panose="02060603020205020403" pitchFamily="18" charset="0"/>
              </a:rPr>
              <a:t> la problemática </a:t>
            </a:r>
            <a:endParaRPr lang="es-ES" sz="69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908720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11560" y="332656"/>
            <a:ext cx="7776864" cy="59093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Ante la necesidad de unificar criterios de evaluación y enseñanza, nos servimos del MCREL para certificar el nivel de Idiomas extranjeros pero ESTAMOS ENSEÑANDO Y EVALUANDO PENSANDO COMO EUROPEOS ante necesidades que resolver en </a:t>
            </a:r>
            <a:r>
              <a:rPr lang="es-E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 con poblaciones </a:t>
            </a:r>
            <a:r>
              <a:rPr lang="es-E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mexicanas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conocimientos hispanos, </a:t>
            </a:r>
            <a:r>
              <a:rPr lang="es-E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en México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s-E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antecedentes mexicanos, lo que imposibilita adecuarse al 100% a los objetivos específicos y contenidos del Marco Común.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88231"/>
          </a:xfrm>
        </p:spPr>
        <p:txBody>
          <a:bodyPr/>
          <a:lstStyle/>
          <a:p>
            <a:r>
              <a:rPr lang="es-ES" dirty="0" smtClean="0"/>
              <a:t>El meollo del asunto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512768" cy="3217912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002060"/>
                </a:solidFill>
              </a:rPr>
              <a:t>Existen 550 empresas francesas en México que dan trabajo a 110,000 mexicanos de los cuales únicamente un 2% es francoparlante.  Fuente: Cámara </a:t>
            </a:r>
            <a:r>
              <a:rPr lang="es-ES" dirty="0" err="1">
                <a:solidFill>
                  <a:srgbClr val="002060"/>
                </a:solidFill>
              </a:rPr>
              <a:t>Francomexicana</a:t>
            </a:r>
            <a:r>
              <a:rPr lang="es-ES" dirty="0">
                <a:solidFill>
                  <a:srgbClr val="002060"/>
                </a:solidFill>
              </a:rPr>
              <a:t> de Comercio (Cámara </a:t>
            </a:r>
            <a:r>
              <a:rPr lang="es-ES" dirty="0" err="1">
                <a:solidFill>
                  <a:srgbClr val="002060"/>
                </a:solidFill>
              </a:rPr>
              <a:t>Francomexicana</a:t>
            </a:r>
            <a:r>
              <a:rPr lang="es-ES" dirty="0">
                <a:solidFill>
                  <a:srgbClr val="002060"/>
                </a:solidFill>
              </a:rPr>
              <a:t> de Comercio, 2018). </a:t>
            </a:r>
          </a:p>
        </p:txBody>
      </p:sp>
    </p:spTree>
    <p:extLst>
      <p:ext uri="{BB962C8B-B14F-4D97-AF65-F5344CB8AC3E}">
        <p14:creationId xmlns:p14="http://schemas.microsoft.com/office/powerpoint/2010/main" val="20252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55" y="100012"/>
            <a:ext cx="4707890" cy="6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 rot="20983419">
            <a:off x="138117" y="1883969"/>
            <a:ext cx="38423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  <a:t>El </a:t>
            </a:r>
          </a:p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  <a:t>enfoque cuantitativo</a:t>
            </a:r>
            <a:endParaRPr lang="es-E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838200"/>
            <a:ext cx="6315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20734037">
            <a:off x="1936612" y="2493062"/>
            <a:ext cx="682024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El DELF Pro </a:t>
            </a:r>
          </a:p>
          <a:p>
            <a:pPr algn="ctr"/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</a:t>
            </a:r>
          </a:p>
          <a:p>
            <a:pPr algn="ctr"/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4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Profesionnel</a:t>
            </a:r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</a:t>
            </a:r>
          </a:p>
          <a:p>
            <a:pPr algn="ctr"/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4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Bureautique</a:t>
            </a:r>
            <a:r>
              <a:rPr lang="es-ES" sz="4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4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574146" cy="435179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908456" y="2967335"/>
            <a:ext cx="53270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 fue así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que diseñamos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primera…</a:t>
            </a:r>
            <a:endParaRPr lang="es-ES" sz="54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8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014983"/>
            <a:ext cx="7704856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r>
              <a:rPr lang="es-ES" sz="5400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En idioma francés, la palabra </a:t>
            </a:r>
            <a:r>
              <a:rPr lang="es-ES" sz="5400" i="1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Maître</a:t>
            </a:r>
            <a:r>
              <a:rPr lang="es-ES" sz="5400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  tiene dos significados, maestro y amo. La palabra </a:t>
            </a:r>
            <a:r>
              <a:rPr lang="es-ES" sz="5400" i="1" dirty="0" err="1">
                <a:latin typeface="French Script MT" panose="03020402040607040605" pitchFamily="66" charset="0"/>
                <a:cs typeface="Bold Italic Art" panose="02010400000000000000" pitchFamily="2" charset="-78"/>
              </a:rPr>
              <a:t>Maîtresse</a:t>
            </a:r>
            <a:r>
              <a:rPr lang="es-ES" sz="5400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 </a:t>
            </a:r>
            <a:r>
              <a:rPr lang="es-ES" sz="5400" dirty="0" smtClean="0">
                <a:latin typeface="French Script MT" panose="03020402040607040605" pitchFamily="66" charset="0"/>
                <a:cs typeface="Bold Italic Art" panose="02010400000000000000" pitchFamily="2" charset="-78"/>
              </a:rPr>
              <a:t>también: maestra </a:t>
            </a:r>
            <a:r>
              <a:rPr lang="es-ES" sz="5400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y </a:t>
            </a:r>
            <a:r>
              <a:rPr lang="es-ES" sz="5400" dirty="0" smtClean="0">
                <a:latin typeface="French Script MT" panose="03020402040607040605" pitchFamily="66" charset="0"/>
                <a:cs typeface="Bold Italic Art" panose="02010400000000000000" pitchFamily="2" charset="-78"/>
              </a:rPr>
              <a:t>amante </a:t>
            </a:r>
            <a:r>
              <a:rPr lang="es-ES" sz="5400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¿Lo ven? La enseñanza del </a:t>
            </a:r>
            <a:r>
              <a:rPr lang="es-ES" sz="5400" dirty="0">
                <a:latin typeface="Agency FB" panose="020B0503020202020204" pitchFamily="34" charset="0"/>
                <a:cs typeface="Bold Italic Art" panose="02010400000000000000" pitchFamily="2" charset="-78"/>
              </a:rPr>
              <a:t>FLE</a:t>
            </a:r>
            <a:r>
              <a:rPr lang="es-ES" sz="5400" dirty="0">
                <a:latin typeface="French Script MT" panose="03020402040607040605" pitchFamily="66" charset="0"/>
                <a:cs typeface="Bold Italic Art" panose="02010400000000000000" pitchFamily="2" charset="-78"/>
              </a:rPr>
              <a:t> tiene mucho de sadomasoquismo.</a:t>
            </a:r>
          </a:p>
        </p:txBody>
      </p:sp>
    </p:spTree>
    <p:extLst>
      <p:ext uri="{BB962C8B-B14F-4D97-AF65-F5344CB8AC3E}">
        <p14:creationId xmlns:p14="http://schemas.microsoft.com/office/powerpoint/2010/main" val="33854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25712"/>
            <a:ext cx="6336703" cy="602866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971599" y="548680"/>
            <a:ext cx="72007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enseñanza del francés </a:t>
            </a:r>
            <a:r>
              <a:rPr lang="es-E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 para </a:t>
            </a:r>
            <a:r>
              <a:rPr lang="es-E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empleados mexicanos. </a:t>
            </a:r>
            <a:endParaRPr lang="es-E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comunicación óptima dentro de la </a:t>
            </a:r>
            <a:r>
              <a:rPr lang="es-E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 internacional.</a:t>
            </a:r>
            <a:endParaRPr lang="es-E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ETITES VICTOIRES Palmash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Mito de “La </a:t>
            </a:r>
            <a:r>
              <a:rPr lang="es-ES" dirty="0" err="1" smtClean="0"/>
              <a:t>réussite</a:t>
            </a:r>
            <a:r>
              <a:rPr lang="es-ES" dirty="0" smtClean="0"/>
              <a:t> du DELF Pro”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La aprobación de un examen de certificación en un contexto empresarial era insuficiente para las necesidades de cinco de las más importantes empresas francesas implantadas en México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42792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8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72494"/>
            <a:ext cx="6217262" cy="47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88640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¿En quiénes nos </a:t>
            </a:r>
          </a:p>
          <a:p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fundamentamos?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548681"/>
            <a:ext cx="610242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r>
              <a:rPr lang="es-E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En quiénes nos </a:t>
            </a:r>
          </a:p>
          <a:p>
            <a:r>
              <a:rPr lang="es-E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fundamentamos?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7573"/>
            <a:ext cx="2949103" cy="50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100000"/>
                    </a14:imgEffect>
                    <a14:imgEffect>
                      <a14:brightnessContrast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989">
            <a:off x="1354315" y="1107638"/>
            <a:ext cx="4357077" cy="13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30" y="4843899"/>
            <a:ext cx="2808313" cy="11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6631"/>
            <a:ext cx="120465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-100000"/>
                    </a14:imgEffect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021210" cy="1924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700988"/>
            <a:ext cx="8604448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69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anose="04020705040A02060702" pitchFamily="82" charset="0"/>
            </a:endParaRPr>
          </a:p>
          <a:p>
            <a:pPr algn="ctr"/>
            <a:r>
              <a:rPr lang="es-ES" sz="6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anose="04020705040A02060702" pitchFamily="82" charset="0"/>
              </a:rPr>
              <a:t>¿Con </a:t>
            </a:r>
          </a:p>
          <a:p>
            <a:pPr algn="ctr"/>
            <a:r>
              <a:rPr lang="es-ES" sz="6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anose="04020705040A02060702" pitchFamily="82" charset="0"/>
              </a:rPr>
              <a:t>quién </a:t>
            </a:r>
          </a:p>
          <a:p>
            <a:pPr algn="ctr"/>
            <a:r>
              <a:rPr lang="es-ES" sz="6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anose="04020705040A02060702" pitchFamily="82" charset="0"/>
              </a:rPr>
              <a:t>experimentamos?</a:t>
            </a:r>
            <a:endParaRPr lang="es-ES" sz="69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884">
            <a:off x="143273" y="137755"/>
            <a:ext cx="2482641" cy="143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ara sonriente"/>
          <p:cNvSpPr/>
          <p:nvPr/>
        </p:nvSpPr>
        <p:spPr>
          <a:xfrm>
            <a:off x="6372200" y="5040638"/>
            <a:ext cx="1321296" cy="100456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9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628800"/>
            <a:ext cx="7704856" cy="32778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sz="69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¿Qué fue lo que logramos con la implementación?</a:t>
            </a:r>
            <a:endParaRPr lang="es-ES" sz="6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\AppData\Local\Microsoft\Windows\INetCache\IE\TABQJT1R\Decision2_201311220446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348880"/>
            <a:ext cx="5832648" cy="4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7624" y="908720"/>
            <a:ext cx="69127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buAutoNum type="arabicPeriod"/>
            </a:pPr>
            <a:r>
              <a:rPr lang="es-ES" sz="5000" dirty="0" smtClean="0">
                <a:latin typeface="Bahnschrift Light" panose="020B0502040204020203" pitchFamily="34" charset="0"/>
              </a:rPr>
              <a:t>Participación </a:t>
            </a:r>
            <a:r>
              <a:rPr lang="es-ES" sz="5000" dirty="0">
                <a:latin typeface="Bahnschrift Light" panose="020B0502040204020203" pitchFamily="34" charset="0"/>
              </a:rPr>
              <a:t>del personal mexicano en la toma de decisiones de la empresa. </a:t>
            </a:r>
            <a:r>
              <a:rPr lang="es-ES" sz="5000" dirty="0" smtClean="0">
                <a:latin typeface="Bahnschrift Light" panose="020B0502040204020203" pitchFamily="34" charset="0"/>
              </a:rPr>
              <a:t> </a:t>
            </a:r>
            <a:r>
              <a:rPr lang="es-ES" sz="2500" b="1" dirty="0" smtClean="0">
                <a:latin typeface="Bahnschrift Light" panose="020B0502040204020203" pitchFamily="34" charset="0"/>
              </a:rPr>
              <a:t>Y por primera vez, mexicanos en el </a:t>
            </a:r>
            <a:r>
              <a:rPr lang="es-ES" sz="2500" b="1" i="1" dirty="0" err="1" smtClean="0">
                <a:latin typeface="Bahnschrift Light" panose="020B0502040204020203" pitchFamily="34" charset="0"/>
              </a:rPr>
              <a:t>encadrement</a:t>
            </a:r>
            <a:r>
              <a:rPr lang="es-ES" sz="2500" b="1" i="1" dirty="0" smtClean="0">
                <a:latin typeface="Bahnschrift Light" panose="020B0502040204020203" pitchFamily="34" charset="0"/>
              </a:rPr>
              <a:t>.</a:t>
            </a:r>
            <a:endParaRPr lang="es-ES" sz="2500" b="1" i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tri\AppData\Local\Microsoft\Windows\INetCache\IE\8XTYUYIO\1410-01-Importaciones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58902"/>
            <a:ext cx="5898232" cy="24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620688"/>
            <a:ext cx="64807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900" dirty="0" smtClean="0">
                <a:latin typeface="Bahnschrift Light" panose="020B0502040204020203" pitchFamily="34" charset="0"/>
              </a:rPr>
              <a:t>2. Optimización en el proceso de importación-exportación</a:t>
            </a:r>
          </a:p>
        </p:txBody>
      </p:sp>
    </p:spTree>
    <p:extLst>
      <p:ext uri="{BB962C8B-B14F-4D97-AF65-F5344CB8AC3E}">
        <p14:creationId xmlns:p14="http://schemas.microsoft.com/office/powerpoint/2010/main" val="36361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44" y="1340768"/>
            <a:ext cx="712020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338608"/>
            <a:ext cx="28803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700" dirty="0" smtClean="0"/>
              <a:t>3.</a:t>
            </a:r>
            <a:endParaRPr lang="es-ES" sz="7700" dirty="0"/>
          </a:p>
        </p:txBody>
      </p:sp>
    </p:spTree>
    <p:extLst>
      <p:ext uri="{BB962C8B-B14F-4D97-AF65-F5344CB8AC3E}">
        <p14:creationId xmlns:p14="http://schemas.microsoft.com/office/powerpoint/2010/main" val="7769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04664"/>
            <a:ext cx="74168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600" b="1" dirty="0" smtClean="0">
                <a:latin typeface="Bahnschrift Light Condensed" panose="020B0502040204020203" pitchFamily="34" charset="0"/>
              </a:rPr>
              <a:t>4. Un </a:t>
            </a:r>
            <a:r>
              <a:rPr lang="es-ES" sz="4600" b="1" dirty="0">
                <a:latin typeface="Bahnschrift Light Condensed" panose="020B0502040204020203" pitchFamily="34" charset="0"/>
              </a:rPr>
              <a:t>mejor manejo de Recursos Humanos y contratación. </a:t>
            </a:r>
          </a:p>
          <a:p>
            <a:r>
              <a:rPr lang="es-ES" sz="3600" dirty="0">
                <a:latin typeface="Bahnschrift Light Condensed" panose="020B0502040204020203" pitchFamily="34" charset="0"/>
              </a:rPr>
              <a:t>Paralelamente a que fue posible el ascenso de mexicanos a puestos gerenciales que anteriormente estaban reservados para únicamente para franceses, el Departamento de Personal, pudo </a:t>
            </a:r>
            <a:r>
              <a:rPr lang="es-ES" sz="3600" dirty="0" smtClean="0">
                <a:latin typeface="Bahnschrift Light Condensed" panose="020B0502040204020203" pitchFamily="34" charset="0"/>
              </a:rPr>
              <a:t>encontrar de forma autónoma </a:t>
            </a:r>
            <a:r>
              <a:rPr lang="es-ES" sz="3600" dirty="0">
                <a:latin typeface="Bahnschrift Light Condensed" panose="020B0502040204020203" pitchFamily="34" charset="0"/>
              </a:rPr>
              <a:t>personal francófono para cubrir las vacantes que requerían del uso del idioma.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26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2804715" cy="266837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27584" y="404664"/>
            <a:ext cx="3978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El francés es como las mujeres…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8136" y="2967335"/>
            <a:ext cx="88677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Difícil de co</a:t>
            </a: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prender, 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pero es cosa de entrenar bien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lengua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7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0567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692696"/>
            <a:ext cx="7848872" cy="478592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4100" dirty="0" smtClean="0">
                <a:latin typeface="Arial Narrow" panose="020B0606020202030204" pitchFamily="34" charset="0"/>
              </a:rPr>
              <a:t>1. </a:t>
            </a:r>
            <a:r>
              <a:rPr lang="es-ES" sz="4100" dirty="0">
                <a:latin typeface="Arial Narrow" panose="020B0606020202030204" pitchFamily="34" charset="0"/>
              </a:rPr>
              <a:t>Que la enseñanza-aprendizaje y la evaluación con miras únicamente a obtener una Certificación europea, no impacta verdaderamente en la productividad de una empresa cuyo lugar de implantación NO se encuentra en </a:t>
            </a:r>
            <a:r>
              <a:rPr lang="es-ES" sz="4100" dirty="0" smtClean="0">
                <a:latin typeface="Arial Narrow" panose="020B0606020202030204" pitchFamily="34" charset="0"/>
              </a:rPr>
              <a:t>Europa.</a:t>
            </a:r>
            <a:endParaRPr lang="es-ES" sz="4100" dirty="0">
              <a:latin typeface="Arial Narrow" panose="020B0606020202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4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404664"/>
            <a:ext cx="7848872" cy="544764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s-E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Que </a:t>
            </a:r>
            <a:r>
              <a:rPr lang="es-E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aprendizaje de una lengua europea es tan solo un camino para un mejor intercambio comercial, no una </a:t>
            </a:r>
            <a:r>
              <a:rPr lang="es-ES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en sí misma.</a:t>
            </a:r>
            <a:endParaRPr lang="es-E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2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692696"/>
            <a:ext cx="66967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300" b="1" dirty="0" smtClean="0">
                <a:latin typeface="Arial Narrow" panose="020B0606020202030204" pitchFamily="34" charset="0"/>
              </a:rPr>
              <a:t>3</a:t>
            </a:r>
            <a:r>
              <a:rPr lang="es-ES" sz="2900" b="1" dirty="0" smtClean="0">
                <a:latin typeface="Arial Narrow" panose="020B0606020202030204" pitchFamily="34" charset="0"/>
              </a:rPr>
              <a:t>. </a:t>
            </a:r>
          </a:p>
          <a:p>
            <a:pPr lvl="0"/>
            <a:r>
              <a:rPr lang="es-ES" sz="2900" b="1" dirty="0" smtClean="0">
                <a:latin typeface="Arial Narrow" panose="020B0606020202030204" pitchFamily="34" charset="0"/>
              </a:rPr>
              <a:t>Que </a:t>
            </a:r>
            <a:r>
              <a:rPr lang="es-ES" sz="2900" b="1" dirty="0">
                <a:latin typeface="Arial Narrow" panose="020B0606020202030204" pitchFamily="34" charset="0"/>
              </a:rPr>
              <a:t>para la didáctica del idioma francés, hace falta mayor participación de las empresas internacionales </a:t>
            </a:r>
            <a:r>
              <a:rPr lang="es-ES" sz="2900" b="1" dirty="0" smtClean="0">
                <a:latin typeface="Arial Narrow" panose="020B0606020202030204" pitchFamily="34" charset="0"/>
              </a:rPr>
              <a:t>con necesidades </a:t>
            </a:r>
            <a:r>
              <a:rPr lang="es-ES" sz="2900" b="1" dirty="0">
                <a:latin typeface="Arial Narrow" panose="020B0606020202030204" pitchFamily="34" charset="0"/>
              </a:rPr>
              <a:t>de intercambio económico en el idioma, además de las instancias gubernamentales que generan las políticas lingüísticas, y, sin evadir su autoridad, abrir un diálogo  entre los verdaderos protagonistas de la </a:t>
            </a:r>
            <a:r>
              <a:rPr lang="es-ES" sz="2900" b="1" dirty="0" smtClean="0">
                <a:latin typeface="Arial Narrow" panose="020B0606020202030204" pitchFamily="34" charset="0"/>
              </a:rPr>
              <a:t>enseñanza-aprendizaje, los trabajadores, las instituciones, los diseñadores curriculares y </a:t>
            </a:r>
            <a:r>
              <a:rPr lang="es-ES" sz="2900" b="1" smtClean="0">
                <a:latin typeface="Arial Narrow" panose="020B0606020202030204" pitchFamily="34" charset="0"/>
              </a:rPr>
              <a:t>los empresarios.</a:t>
            </a:r>
            <a:endParaRPr lang="es-ES" sz="29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332656"/>
            <a:ext cx="669674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/>
              <a:t>Bibliografía</a:t>
            </a:r>
          </a:p>
          <a:p>
            <a:r>
              <a:rPr lang="es-ES" sz="1300" dirty="0"/>
              <a:t>Ausubel, D. (s.f.). </a:t>
            </a:r>
          </a:p>
          <a:p>
            <a:r>
              <a:rPr lang="es-ES" sz="1300" dirty="0"/>
              <a:t>Ausubel, D. (1968).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: A </a:t>
            </a:r>
            <a:r>
              <a:rPr lang="es-ES" sz="1300" dirty="0" err="1"/>
              <a:t>Cognitive</a:t>
            </a:r>
            <a:r>
              <a:rPr lang="es-ES" sz="1300" dirty="0"/>
              <a:t> View. New York. : </a:t>
            </a:r>
            <a:r>
              <a:rPr lang="es-ES" sz="1300" dirty="0" err="1"/>
              <a:t>Holt</a:t>
            </a:r>
            <a:r>
              <a:rPr lang="es-ES" sz="1300" dirty="0"/>
              <a:t>, </a:t>
            </a:r>
            <a:r>
              <a:rPr lang="es-ES" sz="1300" dirty="0" err="1"/>
              <a:t>Rinehart</a:t>
            </a:r>
            <a:r>
              <a:rPr lang="es-ES" sz="1300" dirty="0"/>
              <a:t> and Winston Inc. </a:t>
            </a:r>
          </a:p>
          <a:p>
            <a:r>
              <a:rPr lang="es-ES" sz="1300" dirty="0"/>
              <a:t>Ausubel, D. P. (1978). 1978: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. A </a:t>
            </a:r>
            <a:r>
              <a:rPr lang="es-ES" sz="1300" dirty="0" err="1"/>
              <a:t>Cognitive</a:t>
            </a:r>
            <a:r>
              <a:rPr lang="es-ES" sz="1300" dirty="0"/>
              <a:t> View.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Edition</a:t>
            </a:r>
            <a:r>
              <a:rPr lang="es-ES" sz="1300" dirty="0"/>
              <a:t>. New York. </a:t>
            </a:r>
          </a:p>
          <a:p>
            <a:r>
              <a:rPr lang="es-ES" sz="1300" dirty="0"/>
              <a:t>Krashen, S. D. (1982). </a:t>
            </a:r>
            <a:r>
              <a:rPr lang="es-ES" sz="1300" dirty="0" err="1"/>
              <a:t>Principles</a:t>
            </a:r>
            <a:r>
              <a:rPr lang="es-ES" sz="1300" dirty="0"/>
              <a:t> and </a:t>
            </a:r>
            <a:r>
              <a:rPr lang="es-ES" sz="1300" dirty="0" err="1"/>
              <a:t>practice</a:t>
            </a:r>
            <a:r>
              <a:rPr lang="es-ES" sz="1300" dirty="0"/>
              <a:t> in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language</a:t>
            </a:r>
            <a:r>
              <a:rPr lang="es-ES" sz="1300" dirty="0"/>
              <a:t> </a:t>
            </a:r>
            <a:r>
              <a:rPr lang="es-ES" sz="1300" dirty="0" err="1"/>
              <a:t>acquisition</a:t>
            </a:r>
            <a:r>
              <a:rPr lang="es-ES" sz="1300" dirty="0"/>
              <a:t>. . New York: Oxford: </a:t>
            </a:r>
            <a:r>
              <a:rPr lang="es-ES" sz="1300" dirty="0" err="1"/>
              <a:t>Pergamon</a:t>
            </a:r>
            <a:r>
              <a:rPr lang="es-ES" sz="1300" dirty="0"/>
              <a:t>. </a:t>
            </a:r>
          </a:p>
          <a:p>
            <a:r>
              <a:rPr lang="es-ES" sz="1300" dirty="0"/>
              <a:t>Ausubel, D. (s.f.). </a:t>
            </a:r>
          </a:p>
          <a:p>
            <a:r>
              <a:rPr lang="es-ES" sz="1300" dirty="0"/>
              <a:t>Ausubel, D. (1968).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: A </a:t>
            </a:r>
            <a:r>
              <a:rPr lang="es-ES" sz="1300" dirty="0" err="1"/>
              <a:t>Cognitive</a:t>
            </a:r>
            <a:r>
              <a:rPr lang="es-ES" sz="1300" dirty="0"/>
              <a:t> View. New York. : </a:t>
            </a:r>
            <a:r>
              <a:rPr lang="es-ES" sz="1300" dirty="0" err="1"/>
              <a:t>Holt</a:t>
            </a:r>
            <a:r>
              <a:rPr lang="es-ES" sz="1300" dirty="0"/>
              <a:t>, </a:t>
            </a:r>
            <a:r>
              <a:rPr lang="es-ES" sz="1300" dirty="0" err="1"/>
              <a:t>Rinehart</a:t>
            </a:r>
            <a:r>
              <a:rPr lang="es-ES" sz="1300" dirty="0"/>
              <a:t> and Winston Inc. . </a:t>
            </a:r>
          </a:p>
          <a:p>
            <a:r>
              <a:rPr lang="es-ES" sz="1300" dirty="0"/>
              <a:t>Ausubel, D. P. (1978). 1978: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. A </a:t>
            </a:r>
            <a:r>
              <a:rPr lang="es-ES" sz="1300" dirty="0" err="1"/>
              <a:t>Cognitive</a:t>
            </a:r>
            <a:r>
              <a:rPr lang="es-ES" sz="1300" dirty="0"/>
              <a:t> View.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Edition</a:t>
            </a:r>
            <a:r>
              <a:rPr lang="es-ES" sz="1300" dirty="0"/>
              <a:t>. New York. </a:t>
            </a:r>
          </a:p>
          <a:p>
            <a:r>
              <a:rPr lang="es-ES" sz="1300" dirty="0"/>
              <a:t>Krashen, S. D. (1982). </a:t>
            </a:r>
            <a:r>
              <a:rPr lang="es-ES" sz="1300" dirty="0" err="1"/>
              <a:t>Principles</a:t>
            </a:r>
            <a:r>
              <a:rPr lang="es-ES" sz="1300" dirty="0"/>
              <a:t> and </a:t>
            </a:r>
            <a:r>
              <a:rPr lang="es-ES" sz="1300" dirty="0" err="1"/>
              <a:t>practice</a:t>
            </a:r>
            <a:r>
              <a:rPr lang="es-ES" sz="1300" dirty="0"/>
              <a:t> in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language</a:t>
            </a:r>
            <a:r>
              <a:rPr lang="es-ES" sz="1300" dirty="0"/>
              <a:t> </a:t>
            </a:r>
            <a:r>
              <a:rPr lang="es-ES" sz="1300" dirty="0" err="1"/>
              <a:t>acquisition</a:t>
            </a:r>
            <a:r>
              <a:rPr lang="es-ES" sz="1300" dirty="0"/>
              <a:t>. . New York: Oxford: </a:t>
            </a:r>
            <a:r>
              <a:rPr lang="es-ES" sz="1300" dirty="0" err="1"/>
              <a:t>Pergamon</a:t>
            </a:r>
            <a:r>
              <a:rPr lang="es-ES" sz="1300" dirty="0"/>
              <a:t>. </a:t>
            </a:r>
          </a:p>
          <a:p>
            <a:r>
              <a:rPr lang="es-ES" sz="1300" dirty="0"/>
              <a:t>Ausubel, D. (s.f.). </a:t>
            </a:r>
          </a:p>
          <a:p>
            <a:r>
              <a:rPr lang="es-ES" sz="1300" dirty="0"/>
              <a:t>Ausubel, D. (1968).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: A </a:t>
            </a:r>
            <a:r>
              <a:rPr lang="es-ES" sz="1300" dirty="0" err="1"/>
              <a:t>Cognitive</a:t>
            </a:r>
            <a:r>
              <a:rPr lang="es-ES" sz="1300" dirty="0"/>
              <a:t> View. New York. : </a:t>
            </a:r>
            <a:r>
              <a:rPr lang="es-ES" sz="1300" dirty="0" err="1"/>
              <a:t>Holt</a:t>
            </a:r>
            <a:r>
              <a:rPr lang="es-ES" sz="1300" dirty="0"/>
              <a:t>, </a:t>
            </a:r>
            <a:r>
              <a:rPr lang="es-ES" sz="1300" dirty="0" err="1"/>
              <a:t>Rinehart</a:t>
            </a:r>
            <a:r>
              <a:rPr lang="es-ES" sz="1300" dirty="0"/>
              <a:t> and Winston Inc. . </a:t>
            </a:r>
          </a:p>
          <a:p>
            <a:r>
              <a:rPr lang="es-ES" sz="1300" dirty="0"/>
              <a:t>Ausubel, D. P. (1978). 1978: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. A </a:t>
            </a:r>
            <a:r>
              <a:rPr lang="es-ES" sz="1300" dirty="0" err="1"/>
              <a:t>Cognitive</a:t>
            </a:r>
            <a:r>
              <a:rPr lang="es-ES" sz="1300" dirty="0"/>
              <a:t> View.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Edition</a:t>
            </a:r>
            <a:r>
              <a:rPr lang="es-ES" sz="1300" dirty="0"/>
              <a:t>. New York. </a:t>
            </a:r>
          </a:p>
          <a:p>
            <a:r>
              <a:rPr lang="es-ES" sz="1300" dirty="0"/>
              <a:t>Krashen, S. D. (1982). </a:t>
            </a:r>
            <a:r>
              <a:rPr lang="es-ES" sz="1300" dirty="0" err="1"/>
              <a:t>Principles</a:t>
            </a:r>
            <a:r>
              <a:rPr lang="es-ES" sz="1300" dirty="0"/>
              <a:t> and </a:t>
            </a:r>
            <a:r>
              <a:rPr lang="es-ES" sz="1300" dirty="0" err="1"/>
              <a:t>practice</a:t>
            </a:r>
            <a:r>
              <a:rPr lang="es-ES" sz="1300" dirty="0"/>
              <a:t> in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language</a:t>
            </a:r>
            <a:r>
              <a:rPr lang="es-ES" sz="1300" dirty="0"/>
              <a:t> </a:t>
            </a:r>
            <a:r>
              <a:rPr lang="es-ES" sz="1300" dirty="0" err="1"/>
              <a:t>acquisition</a:t>
            </a:r>
            <a:r>
              <a:rPr lang="es-ES" sz="1300" dirty="0"/>
              <a:t>. . New York: Oxford: </a:t>
            </a:r>
            <a:r>
              <a:rPr lang="es-ES" sz="1300" dirty="0" err="1"/>
              <a:t>Pergamon</a:t>
            </a:r>
            <a:r>
              <a:rPr lang="es-ES" sz="1300" dirty="0"/>
              <a:t>. </a:t>
            </a:r>
          </a:p>
          <a:p>
            <a:r>
              <a:rPr lang="es-ES" sz="1300" dirty="0"/>
              <a:t>Krashen, S. D. y </a:t>
            </a:r>
            <a:r>
              <a:rPr lang="es-ES" sz="1300" dirty="0" err="1"/>
              <a:t>Terrel</a:t>
            </a:r>
            <a:r>
              <a:rPr lang="es-ES" sz="1300" dirty="0"/>
              <a:t>, T. D. (1983). </a:t>
            </a:r>
            <a:r>
              <a:rPr lang="es-ES" sz="1300" dirty="0" err="1"/>
              <a:t>The</a:t>
            </a:r>
            <a:r>
              <a:rPr lang="es-ES" sz="1300" dirty="0"/>
              <a:t> Natural </a:t>
            </a:r>
            <a:r>
              <a:rPr lang="es-ES" sz="1300" dirty="0" err="1"/>
              <a:t>Approach</a:t>
            </a:r>
            <a:r>
              <a:rPr lang="es-ES" sz="1300" dirty="0"/>
              <a:t>: </a:t>
            </a:r>
            <a:r>
              <a:rPr lang="es-ES" sz="1300" dirty="0" err="1"/>
              <a:t>Language</a:t>
            </a:r>
            <a:r>
              <a:rPr lang="es-ES" sz="1300" dirty="0"/>
              <a:t> </a:t>
            </a:r>
            <a:r>
              <a:rPr lang="es-ES" sz="1300" dirty="0" err="1"/>
              <a:t>Acquisition</a:t>
            </a:r>
            <a:r>
              <a:rPr lang="es-ES" sz="1300" dirty="0"/>
              <a:t> in </a:t>
            </a:r>
            <a:r>
              <a:rPr lang="es-ES" sz="1300" dirty="0" err="1"/>
              <a:t>the</a:t>
            </a:r>
            <a:r>
              <a:rPr lang="es-ES" sz="1300" dirty="0"/>
              <a:t> </a:t>
            </a:r>
            <a:r>
              <a:rPr lang="es-ES" sz="1300" dirty="0" err="1"/>
              <a:t>classroom</a:t>
            </a:r>
            <a:r>
              <a:rPr lang="es-ES" sz="1300" dirty="0"/>
              <a:t>. Oxford: </a:t>
            </a:r>
            <a:r>
              <a:rPr lang="es-ES" sz="1300" dirty="0" err="1"/>
              <a:t>Pergamon</a:t>
            </a:r>
            <a:r>
              <a:rPr lang="es-ES" sz="1300" dirty="0"/>
              <a:t>. </a:t>
            </a:r>
          </a:p>
          <a:p>
            <a:r>
              <a:rPr lang="es-ES" sz="1300" dirty="0"/>
              <a:t>(E. Cano, 2007) </a:t>
            </a:r>
          </a:p>
          <a:p>
            <a:r>
              <a:rPr lang="es-ES" sz="1300" dirty="0"/>
              <a:t>Ausubel, D. (s.f.). </a:t>
            </a:r>
          </a:p>
          <a:p>
            <a:r>
              <a:rPr lang="es-ES" sz="1300" dirty="0"/>
              <a:t>Ausubel, D. (1968).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: A </a:t>
            </a:r>
            <a:r>
              <a:rPr lang="es-ES" sz="1300" dirty="0" err="1"/>
              <a:t>Cognitive</a:t>
            </a:r>
            <a:r>
              <a:rPr lang="es-ES" sz="1300" dirty="0"/>
              <a:t> View. New York. : </a:t>
            </a:r>
            <a:r>
              <a:rPr lang="es-ES" sz="1300" dirty="0" err="1"/>
              <a:t>Holt</a:t>
            </a:r>
            <a:r>
              <a:rPr lang="es-ES" sz="1300" dirty="0"/>
              <a:t>, </a:t>
            </a:r>
            <a:r>
              <a:rPr lang="es-ES" sz="1300" dirty="0" err="1"/>
              <a:t>Rinehart</a:t>
            </a:r>
            <a:r>
              <a:rPr lang="es-ES" sz="1300" dirty="0"/>
              <a:t> and Winston Inc. </a:t>
            </a:r>
          </a:p>
          <a:p>
            <a:r>
              <a:rPr lang="es-ES" sz="1300" dirty="0"/>
              <a:t>Ausubel, D. P. (1978). </a:t>
            </a:r>
            <a:r>
              <a:rPr lang="es-ES" sz="1300" dirty="0" err="1"/>
              <a:t>Educational</a:t>
            </a:r>
            <a:r>
              <a:rPr lang="es-ES" sz="1300" dirty="0"/>
              <a:t> </a:t>
            </a:r>
            <a:r>
              <a:rPr lang="es-ES" sz="1300" dirty="0" err="1"/>
              <a:t>Psychology</a:t>
            </a:r>
            <a:r>
              <a:rPr lang="es-ES" sz="1300" dirty="0"/>
              <a:t>. A </a:t>
            </a:r>
            <a:r>
              <a:rPr lang="es-ES" sz="1300" dirty="0" err="1"/>
              <a:t>Cognitive</a:t>
            </a:r>
            <a:r>
              <a:rPr lang="es-ES" sz="1300" dirty="0"/>
              <a:t> View. </a:t>
            </a:r>
            <a:r>
              <a:rPr lang="es-ES" sz="1300" dirty="0" err="1"/>
              <a:t>Second</a:t>
            </a:r>
            <a:r>
              <a:rPr lang="es-ES" sz="1300" dirty="0"/>
              <a:t> </a:t>
            </a:r>
            <a:r>
              <a:rPr lang="es-ES" sz="1300" dirty="0" err="1"/>
              <a:t>Edition</a:t>
            </a:r>
            <a:r>
              <a:rPr lang="es-ES" sz="1300" dirty="0"/>
              <a:t>. New York. </a:t>
            </a:r>
          </a:p>
        </p:txBody>
      </p:sp>
    </p:spTree>
    <p:extLst>
      <p:ext uri="{BB962C8B-B14F-4D97-AF65-F5344CB8AC3E}">
        <p14:creationId xmlns:p14="http://schemas.microsoft.com/office/powerpoint/2010/main" val="17587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sz="6900" dirty="0" err="1" smtClean="0">
                <a:latin typeface="Comic Sans MS" panose="030F0702030302020204" pitchFamily="66" charset="0"/>
              </a:rPr>
              <a:t>Merci</a:t>
            </a:r>
            <a:r>
              <a:rPr lang="es-ES" sz="6900" dirty="0" smtClean="0">
                <a:latin typeface="Comic Sans MS" panose="030F0702030302020204" pitchFamily="66" charset="0"/>
              </a:rPr>
              <a:t> de</a:t>
            </a:r>
          </a:p>
          <a:p>
            <a:pPr marL="0" indent="0">
              <a:buNone/>
            </a:pPr>
            <a:r>
              <a:rPr lang="es-ES" sz="6900" dirty="0" err="1">
                <a:latin typeface="Comic Sans MS" panose="030F0702030302020204" pitchFamily="66" charset="0"/>
              </a:rPr>
              <a:t>v</a:t>
            </a:r>
            <a:r>
              <a:rPr lang="es-ES" sz="6900" smtClean="0">
                <a:latin typeface="Comic Sans MS" panose="030F0702030302020204" pitchFamily="66" charset="0"/>
              </a:rPr>
              <a:t>otre</a:t>
            </a:r>
            <a:endParaRPr lang="es-ES" sz="69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900" dirty="0" err="1" smtClean="0">
                <a:latin typeface="Comic Sans MS" panose="030F0702030302020204" pitchFamily="66" charset="0"/>
              </a:rPr>
              <a:t>attention</a:t>
            </a:r>
            <a:r>
              <a:rPr lang="es-ES" sz="6900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es-ES" sz="2100" dirty="0" smtClean="0">
                <a:latin typeface="Comic Sans MS" panose="030F0702030302020204" pitchFamily="66" charset="0"/>
                <a:hlinkClick r:id="rId2"/>
              </a:rPr>
              <a:t>patrixguadarrama@yahoo.fr</a:t>
            </a:r>
            <a:endParaRPr lang="es-ES" sz="21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100" dirty="0" smtClean="0">
                <a:latin typeface="Comic Sans MS" panose="030F0702030302020204" pitchFamily="66" charset="0"/>
                <a:hlinkClick r:id="rId3"/>
              </a:rPr>
              <a:t>patrixguadarrama@uteca.edu.mx</a:t>
            </a:r>
            <a:r>
              <a:rPr lang="es-ES" sz="21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30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7001" cy="38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11760" y="0"/>
            <a:ext cx="6120680" cy="604780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4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 francés es como una mujer de la vida galante…</a:t>
            </a:r>
          </a:p>
          <a:p>
            <a:r>
              <a:rPr lang="es-ES" sz="4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pasado muy complejo, muy difícil de explicar. </a:t>
            </a:r>
            <a:r>
              <a:rPr lang="es-ES" sz="41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s-ES" sz="4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 cuestión de género siempre nos confunde con el sexo así que hay que ser plural.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1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700"/>
            <a:ext cx="6912768" cy="49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501443" cy="43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764705"/>
            <a:ext cx="72728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anose="02060603020205020403" pitchFamily="18" charset="0"/>
              </a:rPr>
              <a:t>El francés es el 5to. Idioma más difícil de enseñar</a:t>
            </a:r>
            <a:endParaRPr lang="es-ES" sz="2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6" y="1052736"/>
            <a:ext cx="71347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99" y="404664"/>
            <a:ext cx="6203201" cy="59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21330974">
            <a:off x="769267" y="3539017"/>
            <a:ext cx="741537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anose="02060903040505020403" pitchFamily="18" charset="0"/>
              </a:rPr>
              <a:t>Un poco de constructivismo:</a:t>
            </a:r>
            <a:endParaRPr lang="es-ES" sz="2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ockwell Extra Bold" panose="02060903040505020403" pitchFamily="18" charset="0"/>
            </a:endParaRPr>
          </a:p>
          <a:p>
            <a:pPr algn="ctr"/>
            <a:r>
              <a:rPr lang="es-ES" sz="2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 Extra Bold" panose="02060903040505020403" pitchFamily="18" charset="0"/>
              </a:rPr>
              <a:t>Lo que más importa es lo que ya saben…</a:t>
            </a:r>
            <a:endParaRPr lang="es-ES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1401</Words>
  <Application>Microsoft Office PowerPoint</Application>
  <PresentationFormat>Presentación en pantalla (4:3)</PresentationFormat>
  <Paragraphs>100</Paragraphs>
  <Slides>45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Lo que el Marco Común Europeo no quiere que sepas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meollo del asunto</vt:lpstr>
      <vt:lpstr>Presentación de PowerPoint</vt:lpstr>
      <vt:lpstr>Presentación de PowerPoint</vt:lpstr>
      <vt:lpstr>Presentación de PowerPoint</vt:lpstr>
      <vt:lpstr>Presentación de PowerPoint</vt:lpstr>
      <vt:lpstr>El Mito de “La réussite du DELF Pro”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que el Marco Común Europeo no quiere que sepas</dc:title>
  <dc:creator>Patrix Guadarrama</dc:creator>
  <cp:lastModifiedBy>Patrix Guadarrama</cp:lastModifiedBy>
  <cp:revision>72</cp:revision>
  <dcterms:created xsi:type="dcterms:W3CDTF">2019-06-15T01:06:56Z</dcterms:created>
  <dcterms:modified xsi:type="dcterms:W3CDTF">2019-06-21T22:48:29Z</dcterms:modified>
</cp:coreProperties>
</file>