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Source Code Pro" panose="020B0604020202020204" charset="0"/>
      <p:regular r:id="rId32"/>
      <p:bold r:id="rId33"/>
    </p:embeddedFont>
    <p:embeddedFont>
      <p:font typeface="Calibri" panose="020F0502020204030204" pitchFamily="34" charset="0"/>
      <p:regular r:id="rId34"/>
      <p:bold r:id="rId35"/>
      <p:italic r:id="rId36"/>
      <p:boldItalic r:id="rId37"/>
    </p:embeddedFont>
    <p:embeddedFont>
      <p:font typeface="Garamond" panose="02020404030301010803" pitchFamily="18" charset="0"/>
      <p:regular r:id="rId38"/>
      <p:bold r:id="rId39"/>
      <p:italic r:id="rId40"/>
    </p:embeddedFont>
    <p:embeddedFont>
      <p:font typeface="Amatic SC" panose="020B0604020202020204" charset="-79"/>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622003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3618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a9ef24a15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a9ef24a1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4232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a9ef24a15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a9ef24a15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016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a9ef24a15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a9ef24a15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084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aa470fe0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5aa470fe0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0456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aa470fe01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aa470fe01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3808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aa470fe01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aa470fe01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6262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aa470fe01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aa470fe01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1771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aa470fe01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aa470fe01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8413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aa470fe01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aa470fe01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2342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aa470fe01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aa470fe01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6920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a9ef24a1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a9ef24a1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4536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aa470fe01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aa470fe01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8468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aa470fe01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aa470fe01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3466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aa470fe01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aa470fe01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48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aa470fe01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5aa470fe01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2126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aa470fe01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aa470fe01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3247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aa470fe01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aa470fe01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1550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aa470fe01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5aa470fe01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7110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aa470fe01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aa470fe01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3200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a9ef24a1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5a9ef24a1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5782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a9ef24a15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a9ef24a15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5131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a9ef24a1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a9ef24a1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8156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a9ef24a15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a9ef24a1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0781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a9ef24a15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a9ef24a15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0384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a9ef24a15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a9ef24a15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633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a9ef24a15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a9ef24a15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5157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a9ef24a1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a9ef24a15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8600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a9ef24a15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a9ef24a15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7674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issuu.com/karenlus/docs/revista"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kblusnia@enallt.unam.mx"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flipgrid.com/9ad8ba0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Prácticas de teletándem y apoyo en el salón de clase</a:t>
            </a:r>
            <a:endParaRPr/>
          </a:p>
        </p:txBody>
      </p:sp>
      <p:sp>
        <p:nvSpPr>
          <p:cNvPr id="57" name="Google Shape;57;p13"/>
          <p:cNvSpPr txBox="1">
            <a:spLocks noGrp="1"/>
          </p:cNvSpPr>
          <p:nvPr>
            <p:ph type="subTitle" idx="1"/>
          </p:nvPr>
        </p:nvSpPr>
        <p:spPr>
          <a:xfrm>
            <a:off x="311700" y="3492825"/>
            <a:ext cx="8692800" cy="15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Karen Lusnia </a:t>
            </a:r>
            <a:endParaRPr/>
          </a:p>
        </p:txBody>
      </p:sp>
      <p:pic>
        <p:nvPicPr>
          <p:cNvPr id="58" name="Google Shape;58;p13"/>
          <p:cNvPicPr preferRelativeResize="0"/>
          <p:nvPr/>
        </p:nvPicPr>
        <p:blipFill>
          <a:blip r:embed="rId3">
            <a:alphaModFix/>
          </a:blip>
          <a:stretch>
            <a:fillRect/>
          </a:stretch>
        </p:blipFill>
        <p:spPr>
          <a:xfrm>
            <a:off x="6172550" y="3833052"/>
            <a:ext cx="2483575" cy="1024450"/>
          </a:xfrm>
          <a:prstGeom prst="rect">
            <a:avLst/>
          </a:prstGeom>
          <a:noFill/>
          <a:ln>
            <a:noFill/>
          </a:ln>
        </p:spPr>
      </p:pic>
      <p:pic>
        <p:nvPicPr>
          <p:cNvPr id="59" name="Google Shape;59;p13" descr="Google Shape;57;p13"/>
          <p:cNvPicPr preferRelativeResize="0"/>
          <p:nvPr/>
        </p:nvPicPr>
        <p:blipFill rotWithShape="1">
          <a:blip r:embed="rId4">
            <a:alphaModFix/>
          </a:blip>
          <a:srcRect/>
          <a:stretch/>
        </p:blipFill>
        <p:spPr>
          <a:xfrm>
            <a:off x="2464025" y="3768975"/>
            <a:ext cx="890235" cy="1008901"/>
          </a:xfrm>
          <a:prstGeom prst="rect">
            <a:avLst/>
          </a:prstGeom>
          <a:noFill/>
          <a:ln>
            <a:noFill/>
          </a:ln>
        </p:spPr>
      </p:pic>
      <p:pic>
        <p:nvPicPr>
          <p:cNvPr id="60" name="Google Shape;60;p13"/>
          <p:cNvPicPr preferRelativeResize="0"/>
          <p:nvPr/>
        </p:nvPicPr>
        <p:blipFill>
          <a:blip r:embed="rId5">
            <a:alphaModFix/>
          </a:blip>
          <a:stretch>
            <a:fillRect/>
          </a:stretch>
        </p:blipFill>
        <p:spPr>
          <a:xfrm>
            <a:off x="311701" y="3492824"/>
            <a:ext cx="1838435" cy="15612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105550"/>
            <a:ext cx="8520600" cy="75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Método</a:t>
            </a:r>
            <a:endParaRPr/>
          </a:p>
        </p:txBody>
      </p:sp>
      <p:sp>
        <p:nvSpPr>
          <p:cNvPr id="114" name="Google Shape;114;p22"/>
          <p:cNvSpPr txBox="1">
            <a:spLocks noGrp="1"/>
          </p:cNvSpPr>
          <p:nvPr>
            <p:ph type="body" idx="1"/>
          </p:nvPr>
        </p:nvSpPr>
        <p:spPr>
          <a:xfrm>
            <a:off x="311700" y="917675"/>
            <a:ext cx="8520600" cy="36513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alibri"/>
              <a:buAutoNum type="arabicPeriod"/>
            </a:pPr>
            <a:r>
              <a:rPr lang="en" sz="2400" dirty="0">
                <a:latin typeface="Calibri"/>
                <a:ea typeface="Calibri"/>
                <a:cs typeface="Calibri"/>
                <a:sym typeface="Calibri"/>
              </a:rPr>
              <a:t>aplicación de un cuestionario breve en línea</a:t>
            </a:r>
            <a:endParaRPr sz="2400" dirty="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 sz="2400" dirty="0">
                <a:latin typeface="Calibri"/>
                <a:ea typeface="Calibri"/>
                <a:cs typeface="Calibri"/>
                <a:sym typeface="Calibri"/>
              </a:rPr>
              <a:t>Una reflexión de algunos alumnos según los siguientes </a:t>
            </a:r>
            <a:r>
              <a:rPr lang="en" sz="2400" dirty="0">
                <a:solidFill>
                  <a:schemeClr val="bg2"/>
                </a:solidFill>
                <a:latin typeface="Calibri"/>
                <a:ea typeface="Calibri"/>
                <a:cs typeface="Calibri"/>
                <a:sym typeface="Calibri"/>
              </a:rPr>
              <a:t>preguntas: </a:t>
            </a:r>
            <a:endParaRPr sz="2400" dirty="0">
              <a:solidFill>
                <a:schemeClr val="bg2"/>
              </a:solidFill>
              <a:latin typeface="Calibri"/>
              <a:ea typeface="Calibri"/>
              <a:cs typeface="Calibri"/>
              <a:sym typeface="Calibri"/>
            </a:endParaRPr>
          </a:p>
          <a:p>
            <a:pPr marL="914400" lvl="1" indent="-381000" algn="just" rtl="0">
              <a:lnSpc>
                <a:spcPct val="100000"/>
              </a:lnSpc>
              <a:spcBef>
                <a:spcPts val="0"/>
              </a:spcBef>
              <a:spcAft>
                <a:spcPts val="0"/>
              </a:spcAft>
              <a:buClr>
                <a:srgbClr val="000000"/>
              </a:buClr>
              <a:buSzPts val="2400"/>
              <a:buFont typeface="Calibri"/>
              <a:buAutoNum type="alphaLcPeriod"/>
            </a:pPr>
            <a:r>
              <a:rPr lang="en" sz="2400" dirty="0">
                <a:solidFill>
                  <a:schemeClr val="bg2"/>
                </a:solidFill>
                <a:latin typeface="Calibri"/>
                <a:ea typeface="Calibri"/>
                <a:cs typeface="Calibri"/>
                <a:sym typeface="Calibri"/>
              </a:rPr>
              <a:t>¿Hubo algún momento sorpresivo o algo inesperado que escuchaste o aprendiste?</a:t>
            </a:r>
            <a:endParaRPr sz="2400" dirty="0">
              <a:solidFill>
                <a:schemeClr val="bg2"/>
              </a:solidFill>
              <a:latin typeface="Calibri"/>
              <a:ea typeface="Calibri"/>
              <a:cs typeface="Calibri"/>
              <a:sym typeface="Calibri"/>
            </a:endParaRPr>
          </a:p>
          <a:p>
            <a:pPr marL="914400" lvl="1" indent="-381000" algn="l" rtl="0">
              <a:lnSpc>
                <a:spcPct val="100000"/>
              </a:lnSpc>
              <a:spcBef>
                <a:spcPts val="1000"/>
              </a:spcBef>
              <a:spcAft>
                <a:spcPts val="0"/>
              </a:spcAft>
              <a:buClr>
                <a:srgbClr val="000000"/>
              </a:buClr>
              <a:buSzPts val="2400"/>
              <a:buFont typeface="Calibri"/>
              <a:buAutoNum type="alphaLcPeriod"/>
            </a:pPr>
            <a:r>
              <a:rPr lang="en" sz="2400" dirty="0">
                <a:solidFill>
                  <a:schemeClr val="bg2"/>
                </a:solidFill>
                <a:latin typeface="Calibri"/>
                <a:ea typeface="Calibri"/>
                <a:cs typeface="Calibri"/>
                <a:sym typeface="Calibri"/>
              </a:rPr>
              <a:t>¿Esta experiencia te hizo cambiar algo en cómo piensas o actúas en tu vida cotidiana?</a:t>
            </a:r>
            <a:endParaRPr sz="2400" dirty="0">
              <a:solidFill>
                <a:schemeClr val="bg2"/>
              </a:solidFill>
              <a:latin typeface="Calibri"/>
              <a:ea typeface="Calibri"/>
              <a:cs typeface="Calibri"/>
              <a:sym typeface="Calibri"/>
            </a:endParaRPr>
          </a:p>
          <a:p>
            <a:pPr marL="0" lvl="0" indent="0" algn="l" rtl="0">
              <a:spcBef>
                <a:spcPts val="1000"/>
              </a:spcBef>
              <a:spcAft>
                <a:spcPts val="0"/>
              </a:spcAft>
              <a:buNone/>
            </a:pPr>
            <a:endParaRPr sz="2400" dirty="0">
              <a:solidFill>
                <a:schemeClr val="bg2"/>
              </a:solidFill>
            </a:endParaRPr>
          </a:p>
          <a:p>
            <a:pPr marL="0" lvl="0" indent="0" algn="l" rtl="0">
              <a:spcBef>
                <a:spcPts val="1600"/>
              </a:spcBef>
              <a:spcAft>
                <a:spcPts val="1600"/>
              </a:spcAft>
              <a:buNone/>
            </a:pPr>
            <a:endParaRP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a:r>
            <a:endParaRPr/>
          </a:p>
        </p:txBody>
      </p:sp>
      <p:sp>
        <p:nvSpPr>
          <p:cNvPr id="120" name="Google Shape;120;p2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457200" algn="l" rtl="0">
              <a:lnSpc>
                <a:spcPct val="100000"/>
              </a:lnSpc>
              <a:spcBef>
                <a:spcPts val="0"/>
              </a:spcBef>
              <a:spcAft>
                <a:spcPts val="0"/>
              </a:spcAft>
              <a:buNone/>
            </a:pPr>
            <a:r>
              <a:rPr lang="en" sz="2400" dirty="0">
                <a:solidFill>
                  <a:schemeClr val="bg2"/>
                </a:solidFill>
                <a:latin typeface="Calibri"/>
                <a:ea typeface="Calibri"/>
                <a:cs typeface="Calibri"/>
                <a:sym typeface="Calibri"/>
              </a:rPr>
              <a:t>c. 	¿El tándem te ha permitido hacer algo que antes no podías hacer en cuanto a aprender el inglés?</a:t>
            </a:r>
            <a:endParaRPr sz="2400" dirty="0">
              <a:solidFill>
                <a:schemeClr val="bg2"/>
              </a:solidFill>
              <a:latin typeface="Calibri"/>
              <a:ea typeface="Calibri"/>
              <a:cs typeface="Calibri"/>
              <a:sym typeface="Calibri"/>
            </a:endParaRPr>
          </a:p>
          <a:p>
            <a:pPr marL="0" lvl="0" indent="457200" algn="l" rtl="0">
              <a:lnSpc>
                <a:spcPct val="100000"/>
              </a:lnSpc>
              <a:spcBef>
                <a:spcPts val="1000"/>
              </a:spcBef>
              <a:spcAft>
                <a:spcPts val="0"/>
              </a:spcAft>
              <a:buNone/>
            </a:pPr>
            <a:r>
              <a:rPr lang="en" sz="2400" dirty="0">
                <a:solidFill>
                  <a:schemeClr val="bg2"/>
                </a:solidFill>
                <a:latin typeface="Calibri"/>
                <a:ea typeface="Calibri"/>
                <a:cs typeface="Calibri"/>
                <a:sym typeface="Calibri"/>
              </a:rPr>
              <a:t>d.  ¿Pudiste establecer un vínculo con tu pareja más allá de la tarea? (¿Por qué?) </a:t>
            </a:r>
            <a:endParaRPr sz="2400" dirty="0">
              <a:solidFill>
                <a:schemeClr val="bg2"/>
              </a:solidFill>
              <a:latin typeface="Calibri"/>
              <a:ea typeface="Calibri"/>
              <a:cs typeface="Calibri"/>
              <a:sym typeface="Calibri"/>
            </a:endParaRPr>
          </a:p>
          <a:p>
            <a:pPr marL="0" lvl="0" indent="457200" algn="l" rtl="0">
              <a:lnSpc>
                <a:spcPct val="100000"/>
              </a:lnSpc>
              <a:spcBef>
                <a:spcPts val="1000"/>
              </a:spcBef>
              <a:spcAft>
                <a:spcPts val="0"/>
              </a:spcAft>
              <a:buNone/>
            </a:pPr>
            <a:r>
              <a:rPr lang="en" sz="2400" dirty="0">
                <a:solidFill>
                  <a:schemeClr val="bg2"/>
                </a:solidFill>
                <a:latin typeface="Calibri"/>
                <a:ea typeface="Calibri"/>
                <a:cs typeface="Calibri"/>
                <a:sym typeface="Calibri"/>
              </a:rPr>
              <a:t>e. ¿Hay alguna anécdota que quisieras compartir que formó parte de tus sesión tándem?</a:t>
            </a:r>
            <a:endParaRPr sz="2400" dirty="0">
              <a:solidFill>
                <a:schemeClr val="bg2"/>
              </a:solidFill>
              <a:latin typeface="Calibri"/>
              <a:ea typeface="Calibri"/>
              <a:cs typeface="Calibri"/>
              <a:sym typeface="Calibri"/>
            </a:endParaRPr>
          </a:p>
          <a:p>
            <a:pPr marL="0" lvl="0" indent="0" algn="l" rtl="0">
              <a:spcBef>
                <a:spcPts val="1000"/>
              </a:spcBef>
              <a:spcAft>
                <a:spcPts val="1600"/>
              </a:spcAft>
              <a:buNone/>
            </a:pP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311700" y="0"/>
            <a:ext cx="8520600" cy="122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Algunos resultados preliminares:Grupo de 2019-II, primavera 2019</a:t>
            </a:r>
            <a:endParaRPr/>
          </a:p>
        </p:txBody>
      </p:sp>
      <p:sp>
        <p:nvSpPr>
          <p:cNvPr id="126" name="Google Shape;126;p24"/>
          <p:cNvSpPr txBox="1">
            <a:spLocks noGrp="1"/>
          </p:cNvSpPr>
          <p:nvPr>
            <p:ph type="body" idx="1"/>
          </p:nvPr>
        </p:nvSpPr>
        <p:spPr>
          <a:xfrm>
            <a:off x="368225" y="1342400"/>
            <a:ext cx="8520600" cy="322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1600"/>
              </a:spcBef>
              <a:spcAft>
                <a:spcPts val="1600"/>
              </a:spcAft>
              <a:buNone/>
            </a:pPr>
            <a:endParaRPr sz="240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5"/>
          <p:cNvPicPr preferRelativeResize="0"/>
          <p:nvPr/>
        </p:nvPicPr>
        <p:blipFill>
          <a:blip r:embed="rId3">
            <a:alphaModFix/>
          </a:blip>
          <a:stretch>
            <a:fillRect/>
          </a:stretch>
        </p:blipFill>
        <p:spPr>
          <a:xfrm>
            <a:off x="152400" y="0"/>
            <a:ext cx="8880776" cy="520862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6"/>
          <p:cNvPicPr preferRelativeResize="0"/>
          <p:nvPr/>
        </p:nvPicPr>
        <p:blipFill>
          <a:blip r:embed="rId3">
            <a:alphaModFix/>
          </a:blip>
          <a:stretch>
            <a:fillRect/>
          </a:stretch>
        </p:blipFill>
        <p:spPr>
          <a:xfrm>
            <a:off x="152400" y="0"/>
            <a:ext cx="8869900" cy="5143499"/>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7"/>
          <p:cNvPicPr preferRelativeResize="0"/>
          <p:nvPr/>
        </p:nvPicPr>
        <p:blipFill>
          <a:blip r:embed="rId3">
            <a:alphaModFix/>
          </a:blip>
          <a:stretch>
            <a:fillRect/>
          </a:stretch>
        </p:blipFill>
        <p:spPr>
          <a:xfrm>
            <a:off x="152400" y="152400"/>
            <a:ext cx="8752604" cy="4991099"/>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8"/>
          <p:cNvPicPr preferRelativeResize="0"/>
          <p:nvPr/>
        </p:nvPicPr>
        <p:blipFill>
          <a:blip r:embed="rId3">
            <a:alphaModFix/>
          </a:blip>
          <a:stretch>
            <a:fillRect/>
          </a:stretch>
        </p:blipFill>
        <p:spPr>
          <a:xfrm>
            <a:off x="152400" y="0"/>
            <a:ext cx="9097686"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9"/>
          <p:cNvPicPr preferRelativeResize="0"/>
          <p:nvPr/>
        </p:nvPicPr>
        <p:blipFill>
          <a:blip r:embed="rId3">
            <a:alphaModFix/>
          </a:blip>
          <a:stretch>
            <a:fillRect/>
          </a:stretch>
        </p:blipFill>
        <p:spPr>
          <a:xfrm>
            <a:off x="152400" y="86550"/>
            <a:ext cx="8168375" cy="50569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30"/>
          <p:cNvPicPr preferRelativeResize="0"/>
          <p:nvPr/>
        </p:nvPicPr>
        <p:blipFill>
          <a:blip r:embed="rId3">
            <a:alphaModFix/>
          </a:blip>
          <a:stretch>
            <a:fillRect/>
          </a:stretch>
        </p:blipFill>
        <p:spPr>
          <a:xfrm>
            <a:off x="351850" y="304800"/>
            <a:ext cx="7815814" cy="4838699"/>
          </a:xfrm>
          <a:prstGeom prst="rect">
            <a:avLst/>
          </a:prstGeom>
          <a:noFill/>
          <a:ln>
            <a:noFill/>
          </a:ln>
        </p:spPr>
      </p:pic>
      <p:pic>
        <p:nvPicPr>
          <p:cNvPr id="157" name="Google Shape;157;p30"/>
          <p:cNvPicPr preferRelativeResize="0"/>
          <p:nvPr/>
        </p:nvPicPr>
        <p:blipFill>
          <a:blip r:embed="rId4">
            <a:alphaModFix/>
          </a:blip>
          <a:stretch>
            <a:fillRect/>
          </a:stretch>
        </p:blipFill>
        <p:spPr>
          <a:xfrm>
            <a:off x="490400" y="119925"/>
            <a:ext cx="7972874" cy="5023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1"/>
          <p:cNvSpPr txBox="1">
            <a:spLocks noGrp="1"/>
          </p:cNvSpPr>
          <p:nvPr>
            <p:ph type="title"/>
          </p:nvPr>
        </p:nvSpPr>
        <p:spPr>
          <a:xfrm>
            <a:off x="163800" y="7922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Reporte alumno 1</a:t>
            </a:r>
            <a:endParaRPr/>
          </a:p>
        </p:txBody>
      </p:sp>
      <p:sp>
        <p:nvSpPr>
          <p:cNvPr id="163" name="Google Shape;163;p31"/>
          <p:cNvSpPr txBox="1">
            <a:spLocks noGrp="1"/>
          </p:cNvSpPr>
          <p:nvPr>
            <p:ph type="body" idx="1"/>
          </p:nvPr>
        </p:nvSpPr>
        <p:spPr>
          <a:xfrm>
            <a:off x="0" y="697225"/>
            <a:ext cx="9144000" cy="4650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400" dirty="0">
                <a:solidFill>
                  <a:schemeClr val="bg2"/>
                </a:solidFill>
                <a:latin typeface="Calibri"/>
                <a:ea typeface="Calibri"/>
                <a:cs typeface="Calibri"/>
                <a:sym typeface="Calibri"/>
              </a:rPr>
              <a:t>I knew I had to make some questions about the topics I had seen, but the topics we had checked in the class were about: thru-hike, and a video about minimalism.</a:t>
            </a:r>
            <a:r>
              <a:rPr lang="en" sz="2400" b="1" dirty="0">
                <a:solidFill>
                  <a:schemeClr val="bg2"/>
                </a:solidFill>
                <a:latin typeface="Calibri"/>
                <a:ea typeface="Calibri"/>
                <a:cs typeface="Calibri"/>
                <a:sym typeface="Calibri"/>
              </a:rPr>
              <a:t> So, I was unexcited about talking about those topics, and I said that to my tandem partner, regardless that, we discussed the topics</a:t>
            </a:r>
            <a:r>
              <a:rPr lang="en" sz="2400" dirty="0">
                <a:solidFill>
                  <a:schemeClr val="bg2"/>
                </a:solidFill>
                <a:latin typeface="Calibri"/>
                <a:ea typeface="Calibri"/>
                <a:cs typeface="Calibri"/>
                <a:sym typeface="Calibri"/>
              </a:rPr>
              <a:t>, I asked her if she liked to go hike, she said yes, and then I asked if she liked “thru-hiking”. She did not get my question so I said just the word again, but this time I said “thru-hike”. Because of her answer I realized she thought it was just a very long hike so, I told her that those hikes are walking so long, that you have to camp, those hikes can be lasted six mouths. About thru-hike, she does not do it. </a:t>
            </a:r>
            <a:endParaRPr sz="2400" dirty="0">
              <a:solidFill>
                <a:schemeClr val="bg2"/>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Presentación</a:t>
            </a:r>
            <a:endParaRPr/>
          </a:p>
        </p:txBody>
      </p:sp>
      <p:sp>
        <p:nvSpPr>
          <p:cNvPr id="66" name="Google Shape;66;p1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alibri"/>
              <a:buAutoNum type="arabicPeriod"/>
            </a:pPr>
            <a:r>
              <a:rPr lang="en" sz="2400" dirty="0">
                <a:latin typeface="Calibri"/>
                <a:ea typeface="Calibri"/>
                <a:cs typeface="Calibri"/>
                <a:sym typeface="Calibri"/>
              </a:rPr>
              <a:t>Descripción del proyecto y de tándem</a:t>
            </a:r>
            <a:endParaRPr sz="2400" dirty="0">
              <a:latin typeface="Calibri"/>
              <a:ea typeface="Calibri"/>
              <a:cs typeface="Calibri"/>
              <a:sym typeface="Calibri"/>
            </a:endParaRPr>
          </a:p>
          <a:p>
            <a:pPr marL="0" lvl="0" indent="0" algn="l" rtl="0">
              <a:spcBef>
                <a:spcPts val="1600"/>
              </a:spcBef>
              <a:spcAft>
                <a:spcPts val="0"/>
              </a:spcAft>
              <a:buNone/>
            </a:pPr>
            <a:endParaRPr sz="2400" dirty="0">
              <a:latin typeface="Calibri"/>
              <a:ea typeface="Calibri"/>
              <a:cs typeface="Calibri"/>
              <a:sym typeface="Calibri"/>
            </a:endParaRPr>
          </a:p>
          <a:p>
            <a:pPr marL="457200" lvl="0" indent="-381000" algn="l" rtl="0">
              <a:spcBef>
                <a:spcPts val="1600"/>
              </a:spcBef>
              <a:spcAft>
                <a:spcPts val="0"/>
              </a:spcAft>
              <a:buSzPts val="2400"/>
              <a:buFont typeface="Calibri"/>
              <a:buAutoNum type="arabicPeriod"/>
            </a:pPr>
            <a:r>
              <a:rPr lang="en" sz="2400" dirty="0">
                <a:latin typeface="Calibri"/>
                <a:ea typeface="Calibri"/>
                <a:cs typeface="Calibri"/>
                <a:sym typeface="Calibri"/>
              </a:rPr>
              <a:t>Resultados breves</a:t>
            </a:r>
            <a:endParaRPr sz="2400" dirty="0">
              <a:latin typeface="Calibri"/>
              <a:ea typeface="Calibri"/>
              <a:cs typeface="Calibri"/>
              <a:sym typeface="Calibri"/>
            </a:endParaRPr>
          </a:p>
          <a:p>
            <a:pPr marL="0" lvl="0" indent="0" algn="l" rtl="0">
              <a:spcBef>
                <a:spcPts val="1600"/>
              </a:spcBef>
              <a:spcAft>
                <a:spcPts val="0"/>
              </a:spcAft>
              <a:buNone/>
            </a:pPr>
            <a:endParaRPr sz="2400" dirty="0">
              <a:latin typeface="Calibri"/>
              <a:ea typeface="Calibri"/>
              <a:cs typeface="Calibri"/>
              <a:sym typeface="Calibri"/>
            </a:endParaRPr>
          </a:p>
          <a:p>
            <a:pPr marL="0" lvl="0" indent="0" algn="l" rtl="0">
              <a:spcBef>
                <a:spcPts val="1600"/>
              </a:spcBef>
              <a:spcAft>
                <a:spcPts val="1600"/>
              </a:spcAft>
              <a:buNone/>
            </a:pPr>
            <a:r>
              <a:rPr lang="en" sz="2400" dirty="0">
                <a:latin typeface="Calibri"/>
                <a:ea typeface="Calibri"/>
                <a:cs typeface="Calibri"/>
                <a:sym typeface="Calibri"/>
              </a:rPr>
              <a:t>3.    La guía teletándem</a:t>
            </a:r>
            <a:endParaRPr sz="2400"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Reporte alumno 1...</a:t>
            </a:r>
            <a:endParaRPr/>
          </a:p>
        </p:txBody>
      </p:sp>
      <p:sp>
        <p:nvSpPr>
          <p:cNvPr id="169" name="Google Shape;169;p32"/>
          <p:cNvSpPr txBox="1">
            <a:spLocks noGrp="1"/>
          </p:cNvSpPr>
          <p:nvPr>
            <p:ph type="body" idx="1"/>
          </p:nvPr>
        </p:nvSpPr>
        <p:spPr>
          <a:xfrm>
            <a:off x="311700" y="1228675"/>
            <a:ext cx="8520600" cy="3707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400" dirty="0">
                <a:solidFill>
                  <a:schemeClr val="bg2"/>
                </a:solidFill>
                <a:latin typeface="Calibri"/>
                <a:ea typeface="Calibri"/>
                <a:cs typeface="Calibri"/>
                <a:sym typeface="Calibri"/>
              </a:rPr>
              <a:t>She also asked if the work that a woman does in the house is underestimating, I said yes. ...I explain my point of view </a:t>
            </a:r>
            <a:r>
              <a:rPr lang="en" sz="2400" b="1" dirty="0">
                <a:solidFill>
                  <a:schemeClr val="bg2"/>
                </a:solidFill>
                <a:latin typeface="Calibri"/>
                <a:ea typeface="Calibri"/>
                <a:cs typeface="Calibri"/>
                <a:sym typeface="Calibri"/>
              </a:rPr>
              <a:t>being raised just by a single mother,</a:t>
            </a:r>
            <a:r>
              <a:rPr lang="en" sz="2400" dirty="0">
                <a:solidFill>
                  <a:schemeClr val="bg2"/>
                </a:solidFill>
                <a:latin typeface="Calibri"/>
                <a:ea typeface="Calibri"/>
                <a:cs typeface="Calibri"/>
                <a:sym typeface="Calibri"/>
              </a:rPr>
              <a:t> and after some word, in Spanish, we agreed that housewives are underestimating, and mothers play an important role in every society because, </a:t>
            </a:r>
            <a:r>
              <a:rPr lang="en" sz="2400" b="1" dirty="0">
                <a:solidFill>
                  <a:schemeClr val="bg2"/>
                </a:solidFill>
                <a:latin typeface="Calibri"/>
                <a:ea typeface="Calibri"/>
                <a:cs typeface="Calibri"/>
                <a:sym typeface="Calibri"/>
              </a:rPr>
              <a:t>in Mexico is common that a single mother raises their kids by herself</a:t>
            </a:r>
            <a:r>
              <a:rPr lang="en" sz="2400" dirty="0">
                <a:solidFill>
                  <a:schemeClr val="bg2"/>
                </a:solidFill>
                <a:latin typeface="Calibri"/>
                <a:ea typeface="Calibri"/>
                <a:cs typeface="Calibri"/>
                <a:sym typeface="Calibri"/>
              </a:rPr>
              <a:t>, and even in those family with both parents, </a:t>
            </a:r>
            <a:r>
              <a:rPr lang="en" sz="2400" b="1" dirty="0">
                <a:solidFill>
                  <a:schemeClr val="bg2"/>
                </a:solidFill>
                <a:latin typeface="Calibri"/>
                <a:ea typeface="Calibri"/>
                <a:cs typeface="Calibri"/>
                <a:sym typeface="Calibri"/>
              </a:rPr>
              <a:t>mothers have more impact on their kids’ personality.</a:t>
            </a:r>
            <a:endParaRPr sz="2400" b="1" dirty="0">
              <a:solidFill>
                <a:schemeClr val="bg2"/>
              </a:solidFill>
              <a:latin typeface="Calibri"/>
              <a:ea typeface="Calibri"/>
              <a:cs typeface="Calibri"/>
              <a:sym typeface="Calibri"/>
            </a:endParaRPr>
          </a:p>
          <a:p>
            <a:pPr marL="0" lvl="0" indent="0" algn="just" rtl="0">
              <a:spcBef>
                <a:spcPts val="0"/>
              </a:spcBef>
              <a:spcAft>
                <a:spcPts val="0"/>
              </a:spcAft>
              <a:buNone/>
            </a:pPr>
            <a:r>
              <a:rPr lang="en" sz="1200" dirty="0">
                <a:solidFill>
                  <a:schemeClr val="bg2"/>
                </a:solidFill>
                <a:latin typeface="Garamond"/>
                <a:ea typeface="Garamond"/>
                <a:cs typeface="Garamond"/>
                <a:sym typeface="Garamond"/>
              </a:rPr>
              <a:t> </a:t>
            </a:r>
            <a:endParaRPr sz="1200" dirty="0">
              <a:solidFill>
                <a:schemeClr val="bg2"/>
              </a:solidFill>
              <a:latin typeface="Garamond"/>
              <a:ea typeface="Garamond"/>
              <a:cs typeface="Garamond"/>
              <a:sym typeface="Garamond"/>
            </a:endParaRPr>
          </a:p>
          <a:p>
            <a:pPr marL="0" lvl="0" indent="0" algn="l" rtl="0">
              <a:spcBef>
                <a:spcPts val="1000"/>
              </a:spcBef>
              <a:spcAft>
                <a:spcPts val="1600"/>
              </a:spcAft>
              <a:buNone/>
            </a:pPr>
            <a:endParaRP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Comentarios alumno 1</a:t>
            </a:r>
            <a:endParaRPr/>
          </a:p>
        </p:txBody>
      </p:sp>
      <p:sp>
        <p:nvSpPr>
          <p:cNvPr id="175" name="Google Shape;175;p33"/>
          <p:cNvSpPr txBox="1">
            <a:spLocks noGrp="1"/>
          </p:cNvSpPr>
          <p:nvPr>
            <p:ph type="body" idx="1"/>
          </p:nvPr>
        </p:nvSpPr>
        <p:spPr>
          <a:xfrm>
            <a:off x="311700" y="1228675"/>
            <a:ext cx="8520600" cy="3740400"/>
          </a:xfrm>
          <a:prstGeom prst="rect">
            <a:avLst/>
          </a:prstGeom>
        </p:spPr>
        <p:txBody>
          <a:bodyPr spcFirstLastPara="1" wrap="square" lIns="91425" tIns="91425" rIns="91425" bIns="91425" anchor="t" anchorCtr="0">
            <a:noAutofit/>
          </a:bodyPr>
          <a:lstStyle/>
          <a:p>
            <a:pPr marL="0" lvl="0" indent="-228600" algn="l" rtl="0">
              <a:spcBef>
                <a:spcPts val="0"/>
              </a:spcBef>
              <a:spcAft>
                <a:spcPts val="0"/>
              </a:spcAft>
              <a:buNone/>
            </a:pPr>
            <a:r>
              <a:rPr lang="en" sz="1100" dirty="0">
                <a:solidFill>
                  <a:srgbClr val="000000"/>
                </a:solidFill>
                <a:latin typeface="Arial"/>
                <a:ea typeface="Arial"/>
                <a:cs typeface="Arial"/>
                <a:sym typeface="Arial"/>
              </a:rPr>
              <a:t>·</a:t>
            </a:r>
            <a:r>
              <a:rPr lang="en" sz="700" dirty="0">
                <a:solidFill>
                  <a:srgbClr val="000000"/>
                </a:solidFill>
                <a:latin typeface="Times New Roman"/>
                <a:ea typeface="Times New Roman"/>
                <a:cs typeface="Times New Roman"/>
                <a:sym typeface="Times New Roman"/>
              </a:rPr>
              <a:t>   	</a:t>
            </a:r>
            <a:r>
              <a:rPr lang="en" sz="2400" dirty="0">
                <a:solidFill>
                  <a:schemeClr val="bg2"/>
                </a:solidFill>
                <a:latin typeface="Calibri"/>
                <a:ea typeface="Calibri"/>
                <a:cs typeface="Calibri"/>
                <a:sym typeface="Calibri"/>
              </a:rPr>
              <a:t>¿El tándem te ha permitido hacer algo que antes no podías hacer en cuanto a aprender el inglés?</a:t>
            </a:r>
            <a:endParaRPr sz="2400" dirty="0">
              <a:solidFill>
                <a:schemeClr val="bg2"/>
              </a:solidFill>
              <a:latin typeface="Calibri"/>
              <a:ea typeface="Calibri"/>
              <a:cs typeface="Calibri"/>
              <a:sym typeface="Calibri"/>
            </a:endParaRPr>
          </a:p>
          <a:p>
            <a:pPr marL="0" lvl="0" indent="0" algn="l" rtl="0">
              <a:spcBef>
                <a:spcPts val="0"/>
              </a:spcBef>
              <a:spcAft>
                <a:spcPts val="0"/>
              </a:spcAft>
              <a:buNone/>
            </a:pPr>
            <a:r>
              <a:rPr lang="en" sz="2400" dirty="0">
                <a:solidFill>
                  <a:schemeClr val="bg2"/>
                </a:solidFill>
                <a:latin typeface="Calibri"/>
                <a:ea typeface="Calibri"/>
                <a:cs typeface="Calibri"/>
                <a:sym typeface="Calibri"/>
              </a:rPr>
              <a:t> </a:t>
            </a:r>
            <a:endParaRPr sz="2400" dirty="0">
              <a:solidFill>
                <a:schemeClr val="bg2"/>
              </a:solidFill>
              <a:latin typeface="Calibri"/>
              <a:ea typeface="Calibri"/>
              <a:cs typeface="Calibri"/>
              <a:sym typeface="Calibri"/>
            </a:endParaRPr>
          </a:p>
          <a:p>
            <a:pPr marL="457200" lvl="0" indent="-381000" algn="just" rtl="0">
              <a:spcBef>
                <a:spcPts val="0"/>
              </a:spcBef>
              <a:spcAft>
                <a:spcPts val="0"/>
              </a:spcAft>
              <a:buClr>
                <a:srgbClr val="000000"/>
              </a:buClr>
              <a:buSzPts val="2400"/>
              <a:buFont typeface="Calibri"/>
              <a:buChar char="●"/>
            </a:pPr>
            <a:r>
              <a:rPr lang="en" sz="2400" dirty="0">
                <a:solidFill>
                  <a:schemeClr val="bg2"/>
                </a:solidFill>
                <a:latin typeface="Calibri"/>
                <a:ea typeface="Calibri"/>
                <a:cs typeface="Calibri"/>
                <a:sym typeface="Calibri"/>
              </a:rPr>
              <a:t>Me ha permitido hablar </a:t>
            </a:r>
            <a:r>
              <a:rPr lang="en" sz="2400" b="1" dirty="0">
                <a:solidFill>
                  <a:schemeClr val="bg2"/>
                </a:solidFill>
                <a:latin typeface="Calibri"/>
                <a:ea typeface="Calibri"/>
                <a:cs typeface="Calibri"/>
                <a:sym typeface="Calibri"/>
              </a:rPr>
              <a:t>con más seguridad</a:t>
            </a:r>
            <a:r>
              <a:rPr lang="en" sz="2400" dirty="0">
                <a:solidFill>
                  <a:schemeClr val="bg2"/>
                </a:solidFill>
                <a:latin typeface="Calibri"/>
                <a:ea typeface="Calibri"/>
                <a:cs typeface="Calibri"/>
                <a:sym typeface="Calibri"/>
              </a:rPr>
              <a:t>, el hablar con nativos americanos y darme cuenta que puedo darme entender con el nivel de inglés que tengo fue </a:t>
            </a:r>
            <a:r>
              <a:rPr lang="en" sz="2400" b="1" dirty="0">
                <a:solidFill>
                  <a:schemeClr val="bg2"/>
                </a:solidFill>
                <a:latin typeface="Calibri"/>
                <a:ea typeface="Calibri"/>
                <a:cs typeface="Calibri"/>
                <a:sym typeface="Calibri"/>
              </a:rPr>
              <a:t>un gran triunfo personal</a:t>
            </a:r>
            <a:r>
              <a:rPr lang="en" sz="2400" dirty="0">
                <a:solidFill>
                  <a:schemeClr val="bg2"/>
                </a:solidFill>
                <a:latin typeface="Calibri"/>
                <a:ea typeface="Calibri"/>
                <a:cs typeface="Calibri"/>
                <a:sym typeface="Calibri"/>
              </a:rPr>
              <a:t>, que me dio seguridad en mi capacidad de expresarme en inglés.</a:t>
            </a:r>
            <a:endParaRPr sz="2400" dirty="0">
              <a:solidFill>
                <a:schemeClr val="bg2"/>
              </a:solidFill>
              <a:latin typeface="Calibri"/>
              <a:ea typeface="Calibri"/>
              <a:cs typeface="Calibri"/>
              <a:sym typeface="Calibri"/>
            </a:endParaRPr>
          </a:p>
          <a:p>
            <a:pPr marL="0" lvl="0" indent="0" algn="l" rtl="0">
              <a:spcBef>
                <a:spcPts val="0"/>
              </a:spcBef>
              <a:spcAft>
                <a:spcPts val="0"/>
              </a:spcAft>
              <a:buNone/>
            </a:pPr>
            <a:r>
              <a:rPr lang="en" sz="2400" dirty="0">
                <a:solidFill>
                  <a:srgbClr val="000000"/>
                </a:solidFill>
                <a:latin typeface="Calibri"/>
                <a:ea typeface="Calibri"/>
                <a:cs typeface="Calibri"/>
                <a:sym typeface="Calibri"/>
              </a:rPr>
              <a:t> </a:t>
            </a:r>
            <a:endParaRPr sz="2400" dirty="0">
              <a:solidFill>
                <a:srgbClr val="000000"/>
              </a:solidFill>
              <a:latin typeface="Calibri"/>
              <a:ea typeface="Calibri"/>
              <a:cs typeface="Calibri"/>
              <a:sym typeface="Calibri"/>
            </a:endParaRPr>
          </a:p>
          <a:p>
            <a:pPr marL="0" lvl="0" indent="-22860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txBox="1">
            <a:spLocks noGrp="1"/>
          </p:cNvSpPr>
          <p:nvPr>
            <p:ph type="title"/>
          </p:nvPr>
        </p:nvSpPr>
        <p:spPr>
          <a:xfrm>
            <a:off x="245950" y="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Alumno 1</a:t>
            </a:r>
            <a:endParaRPr/>
          </a:p>
        </p:txBody>
      </p:sp>
      <p:sp>
        <p:nvSpPr>
          <p:cNvPr id="181" name="Google Shape;181;p34"/>
          <p:cNvSpPr txBox="1">
            <a:spLocks noGrp="1"/>
          </p:cNvSpPr>
          <p:nvPr>
            <p:ph type="body" idx="1"/>
          </p:nvPr>
        </p:nvSpPr>
        <p:spPr>
          <a:xfrm>
            <a:off x="150" y="801000"/>
            <a:ext cx="9144000" cy="4342500"/>
          </a:xfrm>
          <a:prstGeom prst="rect">
            <a:avLst/>
          </a:prstGeom>
        </p:spPr>
        <p:txBody>
          <a:bodyPr spcFirstLastPara="1" wrap="square" lIns="91425" tIns="91425" rIns="91425" bIns="91425" anchor="t" anchorCtr="0">
            <a:noAutofit/>
          </a:bodyPr>
          <a:lstStyle/>
          <a:p>
            <a:pPr marL="0" lvl="0" indent="-228600" algn="l" rtl="0">
              <a:spcBef>
                <a:spcPts val="0"/>
              </a:spcBef>
              <a:spcAft>
                <a:spcPts val="0"/>
              </a:spcAft>
              <a:buNone/>
            </a:pPr>
            <a:r>
              <a:rPr lang="en" dirty="0">
                <a:solidFill>
                  <a:srgbClr val="000000"/>
                </a:solidFill>
                <a:latin typeface="Calibri"/>
                <a:ea typeface="Calibri"/>
                <a:cs typeface="Calibri"/>
                <a:sym typeface="Calibri"/>
              </a:rPr>
              <a:t>    </a:t>
            </a:r>
            <a:r>
              <a:rPr lang="en" sz="2400" dirty="0">
                <a:solidFill>
                  <a:schemeClr val="bg2"/>
                </a:solidFill>
                <a:latin typeface="Calibri"/>
                <a:ea typeface="Calibri"/>
                <a:cs typeface="Calibri"/>
                <a:sym typeface="Calibri"/>
              </a:rPr>
              <a:t>¿Pudiste establecer un vínculo con tu pareja más allá de la tarea? (¿Por qué?)</a:t>
            </a:r>
            <a:endParaRPr sz="2400" dirty="0">
              <a:solidFill>
                <a:schemeClr val="bg2"/>
              </a:solidFill>
              <a:latin typeface="Calibri"/>
              <a:ea typeface="Calibri"/>
              <a:cs typeface="Calibri"/>
              <a:sym typeface="Calibri"/>
            </a:endParaRPr>
          </a:p>
          <a:p>
            <a:pPr marL="457200" lvl="0" indent="-381000" algn="just" rtl="0">
              <a:spcBef>
                <a:spcPts val="0"/>
              </a:spcBef>
              <a:spcAft>
                <a:spcPts val="0"/>
              </a:spcAft>
              <a:buClr>
                <a:srgbClr val="000000"/>
              </a:buClr>
              <a:buSzPts val="2400"/>
              <a:buFont typeface="Calibri"/>
              <a:buChar char="●"/>
            </a:pPr>
            <a:r>
              <a:rPr lang="en" sz="2400" dirty="0">
                <a:solidFill>
                  <a:schemeClr val="bg2"/>
                </a:solidFill>
                <a:latin typeface="Calibri"/>
                <a:ea typeface="Calibri"/>
                <a:cs typeface="Calibri"/>
                <a:sym typeface="Calibri"/>
              </a:rPr>
              <a:t>Incluso con mi primera compañera con quien llegué a hablar 30 minutos</a:t>
            </a:r>
            <a:r>
              <a:rPr lang="en" sz="2400" b="1" dirty="0">
                <a:solidFill>
                  <a:schemeClr val="bg2"/>
                </a:solidFill>
                <a:latin typeface="Calibri"/>
                <a:ea typeface="Calibri"/>
                <a:cs typeface="Calibri"/>
                <a:sym typeface="Calibri"/>
              </a:rPr>
              <a:t> no pude establecer un vínculo porque nos enfocábamos en responder las preguntas que nos habían asignado nuestros maestros</a:t>
            </a:r>
            <a:r>
              <a:rPr lang="en" sz="2400" dirty="0">
                <a:solidFill>
                  <a:schemeClr val="bg2"/>
                </a:solidFill>
                <a:latin typeface="Calibri"/>
                <a:ea typeface="Calibri"/>
                <a:cs typeface="Calibri"/>
                <a:sym typeface="Calibri"/>
              </a:rPr>
              <a:t>, hablamos sobre el tema que habíamos visto en clase y para cuando terminábamos de abarcarlos ya había pasado media hora.</a:t>
            </a:r>
            <a:endParaRPr sz="2400" dirty="0">
              <a:solidFill>
                <a:schemeClr val="bg2"/>
              </a:solidFill>
              <a:latin typeface="Calibri"/>
              <a:ea typeface="Calibri"/>
              <a:cs typeface="Calibri"/>
              <a:sym typeface="Calibri"/>
            </a:endParaRPr>
          </a:p>
          <a:p>
            <a:pPr marL="0" lvl="0" indent="0" algn="l" rtl="0">
              <a:spcBef>
                <a:spcPts val="0"/>
              </a:spcBef>
              <a:spcAft>
                <a:spcPts val="0"/>
              </a:spcAft>
              <a:buNone/>
            </a:pPr>
            <a:r>
              <a:rPr lang="en" sz="2400" dirty="0">
                <a:solidFill>
                  <a:schemeClr val="bg2"/>
                </a:solidFill>
                <a:latin typeface="Calibri"/>
                <a:ea typeface="Calibri"/>
                <a:cs typeface="Calibri"/>
                <a:sym typeface="Calibri"/>
              </a:rPr>
              <a:t> 	</a:t>
            </a:r>
            <a:endParaRPr dirty="0">
              <a:solidFill>
                <a:schemeClr val="bg2"/>
              </a:solidFill>
            </a:endParaRPr>
          </a:p>
          <a:p>
            <a:pPr marL="0" lvl="0" indent="0" algn="l" rtl="0">
              <a:spcBef>
                <a:spcPts val="0"/>
              </a:spcBef>
              <a:spcAft>
                <a:spcPts val="1600"/>
              </a:spcAft>
              <a:buNone/>
            </a:pPr>
            <a:endParaRP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Alumno 1</a:t>
            </a:r>
            <a:endParaRPr/>
          </a:p>
        </p:txBody>
      </p:sp>
      <p:sp>
        <p:nvSpPr>
          <p:cNvPr id="187" name="Google Shape;187;p3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bg2"/>
                </a:solidFill>
                <a:latin typeface="Calibri"/>
                <a:ea typeface="Calibri"/>
                <a:cs typeface="Calibri"/>
                <a:sym typeface="Calibri"/>
              </a:rPr>
              <a:t>¿Hay alguna anécdota que quisieras compartir que formó parte de tus sesiones tándem?</a:t>
            </a:r>
            <a:endParaRPr sz="2400" dirty="0">
              <a:solidFill>
                <a:schemeClr val="bg2"/>
              </a:solidFill>
              <a:latin typeface="Calibri"/>
              <a:ea typeface="Calibri"/>
              <a:cs typeface="Calibri"/>
              <a:sym typeface="Calibri"/>
            </a:endParaRPr>
          </a:p>
          <a:p>
            <a:pPr marL="0" lvl="0" indent="0" algn="l" rtl="0">
              <a:spcBef>
                <a:spcPts val="0"/>
              </a:spcBef>
              <a:spcAft>
                <a:spcPts val="0"/>
              </a:spcAft>
              <a:buNone/>
            </a:pPr>
            <a:r>
              <a:rPr lang="en" sz="2400" dirty="0">
                <a:solidFill>
                  <a:schemeClr val="bg2"/>
                </a:solidFill>
                <a:latin typeface="Calibri"/>
                <a:ea typeface="Calibri"/>
                <a:cs typeface="Calibri"/>
                <a:sym typeface="Calibri"/>
              </a:rPr>
              <a:t> </a:t>
            </a:r>
            <a:endParaRPr sz="2400" dirty="0">
              <a:solidFill>
                <a:schemeClr val="bg2"/>
              </a:solidFill>
              <a:latin typeface="Calibri"/>
              <a:ea typeface="Calibri"/>
              <a:cs typeface="Calibri"/>
              <a:sym typeface="Calibri"/>
            </a:endParaRPr>
          </a:p>
          <a:p>
            <a:pPr marL="457200" lvl="0" indent="-381000" algn="just" rtl="0">
              <a:spcBef>
                <a:spcPts val="0"/>
              </a:spcBef>
              <a:spcAft>
                <a:spcPts val="0"/>
              </a:spcAft>
              <a:buClr>
                <a:srgbClr val="000000"/>
              </a:buClr>
              <a:buSzPts val="2400"/>
              <a:buFont typeface="Calibri"/>
              <a:buChar char="●"/>
            </a:pPr>
            <a:r>
              <a:rPr lang="en" sz="2400" dirty="0">
                <a:solidFill>
                  <a:schemeClr val="bg2"/>
                </a:solidFill>
                <a:latin typeface="Calibri"/>
                <a:ea typeface="Calibri"/>
                <a:cs typeface="Calibri"/>
                <a:sym typeface="Calibri"/>
              </a:rPr>
              <a:t>Las sesiones me estresaron un poco, pero fue interesante y al mismo tiempo desafiante, al final de las sesiones </a:t>
            </a:r>
            <a:r>
              <a:rPr lang="en" sz="2400" b="1" dirty="0">
                <a:solidFill>
                  <a:schemeClr val="bg2"/>
                </a:solidFill>
                <a:latin typeface="Calibri"/>
                <a:ea typeface="Calibri"/>
                <a:cs typeface="Calibri"/>
                <a:sym typeface="Calibri"/>
              </a:rPr>
              <a:t>se sentía bien haber pasado por esa experiencia.</a:t>
            </a:r>
            <a:endParaRPr sz="2400" b="1" dirty="0">
              <a:solidFill>
                <a:schemeClr val="bg2"/>
              </a:solidFill>
              <a:latin typeface="Calibri"/>
              <a:ea typeface="Calibri"/>
              <a:cs typeface="Calibri"/>
              <a:sym typeface="Calibri"/>
            </a:endParaRPr>
          </a:p>
          <a:p>
            <a:pPr marL="0" lvl="0" indent="0" algn="l" rtl="0">
              <a:spcBef>
                <a:spcPts val="0"/>
              </a:spcBef>
              <a:spcAft>
                <a:spcPts val="1600"/>
              </a:spcAft>
              <a:buNone/>
            </a:pPr>
            <a:endParaRPr dirty="0">
              <a:solidFill>
                <a:schemeClr val="bg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Comentarios Alumno 2</a:t>
            </a:r>
            <a:endParaRPr/>
          </a:p>
        </p:txBody>
      </p:sp>
      <p:sp>
        <p:nvSpPr>
          <p:cNvPr id="193" name="Google Shape;193;p3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dirty="0">
                <a:solidFill>
                  <a:schemeClr val="bg2"/>
                </a:solidFill>
                <a:latin typeface="Calibri"/>
                <a:ea typeface="Calibri"/>
                <a:cs typeface="Calibri"/>
                <a:sym typeface="Calibri"/>
              </a:rPr>
              <a:t>Aunque la experiencia fue agradable, </a:t>
            </a:r>
            <a:r>
              <a:rPr lang="en" sz="2400" b="1" dirty="0">
                <a:solidFill>
                  <a:schemeClr val="bg2"/>
                </a:solidFill>
                <a:latin typeface="Calibri"/>
                <a:ea typeface="Calibri"/>
                <a:cs typeface="Calibri"/>
                <a:sym typeface="Calibri"/>
              </a:rPr>
              <a:t>no impactó fuertemente en mi forma de pensar o actuar en mi vida cotidiana</a:t>
            </a:r>
            <a:r>
              <a:rPr lang="en" sz="2400" dirty="0">
                <a:solidFill>
                  <a:schemeClr val="bg2"/>
                </a:solidFill>
                <a:latin typeface="Calibri"/>
                <a:ea typeface="Calibri"/>
                <a:cs typeface="Calibri"/>
                <a:sym typeface="Calibri"/>
              </a:rPr>
              <a:t>. Sí, conocí a personas que están a miles de kilómetros de distancia e intercambiamos ideas y experiencias, pero no fueron suficientes para impactar de forma radical en mi vida. No obstante, si diría que me dio una idea de las dificultades que pueden tener los angloparlantes al aprender español,...</a:t>
            </a:r>
            <a:endParaRPr sz="2400" dirty="0">
              <a:solidFill>
                <a:schemeClr val="bg2"/>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7"/>
          <p:cNvSpPr txBox="1">
            <a:spLocks noGrp="1"/>
          </p:cNvSpPr>
          <p:nvPr>
            <p:ph type="title"/>
          </p:nvPr>
        </p:nvSpPr>
        <p:spPr>
          <a:xfrm>
            <a:off x="311700" y="292850"/>
            <a:ext cx="8520600" cy="59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Alumno 2</a:t>
            </a:r>
            <a:endParaRPr/>
          </a:p>
        </p:txBody>
      </p:sp>
      <p:sp>
        <p:nvSpPr>
          <p:cNvPr id="199" name="Google Shape;199;p37"/>
          <p:cNvSpPr txBox="1">
            <a:spLocks noGrp="1"/>
          </p:cNvSpPr>
          <p:nvPr>
            <p:ph type="body" idx="1"/>
          </p:nvPr>
        </p:nvSpPr>
        <p:spPr>
          <a:xfrm>
            <a:off x="311700" y="1228675"/>
            <a:ext cx="8832300" cy="3757500"/>
          </a:xfrm>
          <a:prstGeom prst="rect">
            <a:avLst/>
          </a:prstGeom>
        </p:spPr>
        <p:txBody>
          <a:bodyPr spcFirstLastPara="1" wrap="square" lIns="91425" tIns="91425" rIns="91425" bIns="91425" anchor="t" anchorCtr="0">
            <a:noAutofit/>
          </a:bodyPr>
          <a:lstStyle/>
          <a:p>
            <a:pPr marL="0" lvl="0" indent="444500" algn="just" rtl="0">
              <a:lnSpc>
                <a:spcPct val="100000"/>
              </a:lnSpc>
              <a:spcBef>
                <a:spcPts val="0"/>
              </a:spcBef>
              <a:spcAft>
                <a:spcPts val="0"/>
              </a:spcAft>
              <a:buNone/>
            </a:pPr>
            <a:r>
              <a:rPr lang="en" sz="2400" dirty="0">
                <a:solidFill>
                  <a:schemeClr val="bg2"/>
                </a:solidFill>
                <a:latin typeface="Calibri"/>
                <a:ea typeface="Calibri"/>
                <a:cs typeface="Calibri"/>
                <a:sym typeface="Calibri"/>
              </a:rPr>
              <a:t>Lo que el tándem me permitió hacer en cuanto a mi aprendizaje del inglés fue </a:t>
            </a:r>
            <a:r>
              <a:rPr lang="en" sz="2400" b="1" dirty="0">
                <a:solidFill>
                  <a:schemeClr val="bg2"/>
                </a:solidFill>
                <a:latin typeface="Calibri"/>
                <a:ea typeface="Calibri"/>
                <a:cs typeface="Calibri"/>
                <a:sym typeface="Calibri"/>
              </a:rPr>
              <a:t>enfrentarme a una buena pronunciación de mi parte</a:t>
            </a:r>
            <a:r>
              <a:rPr lang="en" sz="2400" dirty="0">
                <a:solidFill>
                  <a:schemeClr val="bg2"/>
                </a:solidFill>
                <a:latin typeface="Calibri"/>
                <a:ea typeface="Calibri"/>
                <a:cs typeface="Calibri"/>
                <a:sym typeface="Calibri"/>
              </a:rPr>
              <a:t> para que mi mensaje llegara lo más claro posible a la otra persona. No es que no me esfuerce cada vez que lo hablo, pero debido a que era una conversación en vídeo, se corre con el riesgo de que la señal sufra fallas y haya dificultades con el sonido, por ende, </a:t>
            </a:r>
            <a:r>
              <a:rPr lang="en" sz="2400" b="1" dirty="0">
                <a:solidFill>
                  <a:schemeClr val="bg2"/>
                </a:solidFill>
                <a:latin typeface="Calibri"/>
                <a:ea typeface="Calibri"/>
                <a:cs typeface="Calibri"/>
                <a:sym typeface="Calibri"/>
              </a:rPr>
              <a:t>una pronunciación correcta y clara de las palabras jugó un gran papel </a:t>
            </a:r>
            <a:r>
              <a:rPr lang="en" sz="2400" dirty="0">
                <a:solidFill>
                  <a:schemeClr val="bg2"/>
                </a:solidFill>
                <a:latin typeface="Calibri"/>
                <a:ea typeface="Calibri"/>
                <a:cs typeface="Calibri"/>
                <a:sym typeface="Calibri"/>
              </a:rPr>
              <a:t>en las sesiones.</a:t>
            </a:r>
            <a:endParaRPr sz="2400" dirty="0">
              <a:solidFill>
                <a:schemeClr val="bg2"/>
              </a:solidFill>
              <a:latin typeface="Calibri"/>
              <a:ea typeface="Calibri"/>
              <a:cs typeface="Calibri"/>
              <a:sym typeface="Calibri"/>
            </a:endParaRPr>
          </a:p>
          <a:p>
            <a:pPr marL="0" lvl="0" indent="0" algn="l" rtl="0">
              <a:lnSpc>
                <a:spcPct val="100000"/>
              </a:lnSpc>
              <a:spcBef>
                <a:spcPts val="0"/>
              </a:spcBef>
              <a:spcAft>
                <a:spcPts val="0"/>
              </a:spcAft>
              <a:buNone/>
            </a:pPr>
            <a:endParaRPr sz="2400" dirty="0">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endParaRPr sz="2400" dirty="0">
              <a:solidFill>
                <a:srgbClr val="000000"/>
              </a:solidFill>
              <a:latin typeface="Calibri"/>
              <a:ea typeface="Calibri"/>
              <a:cs typeface="Calibri"/>
              <a:sym typeface="Calibri"/>
            </a:endParaRPr>
          </a:p>
          <a:p>
            <a:pPr marL="0" lvl="0" indent="0" algn="l" rtl="0">
              <a:lnSpc>
                <a:spcPct val="100000"/>
              </a:lnSpc>
              <a:spcBef>
                <a:spcPts val="1600"/>
              </a:spcBef>
              <a:spcAft>
                <a:spcPts val="0"/>
              </a:spcAft>
              <a:buNone/>
            </a:pPr>
            <a:endParaRPr sz="2400" dirty="0">
              <a:solidFill>
                <a:srgbClr val="000000"/>
              </a:solidFill>
              <a:latin typeface="Calibri"/>
              <a:ea typeface="Calibri"/>
              <a:cs typeface="Calibri"/>
              <a:sym typeface="Calibri"/>
            </a:endParaRPr>
          </a:p>
          <a:p>
            <a:pPr marL="0" lvl="0" indent="0" algn="l" rtl="0">
              <a:spcBef>
                <a:spcPts val="0"/>
              </a:spcBef>
              <a:spcAft>
                <a:spcPts val="1600"/>
              </a:spcAft>
              <a:buNone/>
            </a:pPr>
            <a:endParaRP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8"/>
          <p:cNvSpPr txBox="1">
            <a:spLocks noGrp="1"/>
          </p:cNvSpPr>
          <p:nvPr>
            <p:ph type="title"/>
          </p:nvPr>
        </p:nvSpPr>
        <p:spPr>
          <a:xfrm>
            <a:off x="311700" y="72975"/>
            <a:ext cx="8520600" cy="77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Alumno 2</a:t>
            </a:r>
            <a:endParaRPr/>
          </a:p>
        </p:txBody>
      </p:sp>
      <p:sp>
        <p:nvSpPr>
          <p:cNvPr id="205" name="Google Shape;205;p38"/>
          <p:cNvSpPr txBox="1">
            <a:spLocks noGrp="1"/>
          </p:cNvSpPr>
          <p:nvPr>
            <p:ph type="body" idx="1"/>
          </p:nvPr>
        </p:nvSpPr>
        <p:spPr>
          <a:xfrm>
            <a:off x="115400" y="939675"/>
            <a:ext cx="8885700" cy="4095600"/>
          </a:xfrm>
          <a:prstGeom prst="rect">
            <a:avLst/>
          </a:prstGeom>
        </p:spPr>
        <p:txBody>
          <a:bodyPr spcFirstLastPara="1" wrap="square" lIns="91425" tIns="91425" rIns="91425" bIns="91425" anchor="t" anchorCtr="0">
            <a:noAutofit/>
          </a:bodyPr>
          <a:lstStyle/>
          <a:p>
            <a:pPr marL="0" lvl="0" indent="444500" algn="just" rtl="0">
              <a:lnSpc>
                <a:spcPct val="100000"/>
              </a:lnSpc>
              <a:spcBef>
                <a:spcPts val="0"/>
              </a:spcBef>
              <a:spcAft>
                <a:spcPts val="0"/>
              </a:spcAft>
              <a:buNone/>
            </a:pPr>
            <a:r>
              <a:rPr lang="en" sz="2400" dirty="0">
                <a:solidFill>
                  <a:schemeClr val="bg2"/>
                </a:solidFill>
                <a:latin typeface="Calibri"/>
                <a:ea typeface="Calibri"/>
                <a:cs typeface="Calibri"/>
                <a:sym typeface="Calibri"/>
              </a:rPr>
              <a:t>En cuanto al siguiente punto mi respuesta es no, </a:t>
            </a:r>
            <a:r>
              <a:rPr lang="en" sz="2400" b="1" dirty="0">
                <a:solidFill>
                  <a:schemeClr val="bg2"/>
                </a:solidFill>
                <a:latin typeface="Calibri"/>
                <a:ea typeface="Calibri"/>
                <a:cs typeface="Calibri"/>
                <a:sym typeface="Calibri"/>
              </a:rPr>
              <a:t>no pude establecer una relación con mi compañera más allá de la tarea</a:t>
            </a:r>
            <a:r>
              <a:rPr lang="en" sz="2400" dirty="0">
                <a:solidFill>
                  <a:schemeClr val="bg2"/>
                </a:solidFill>
                <a:latin typeface="Calibri"/>
                <a:ea typeface="Calibri"/>
                <a:cs typeface="Calibri"/>
                <a:sym typeface="Calibri"/>
              </a:rPr>
              <a:t>. Supongo que una de las razones fue porque no tuvimos otro medio de contacto más allá de Skype, es decir, </a:t>
            </a:r>
            <a:r>
              <a:rPr lang="en" sz="2400" b="1" dirty="0">
                <a:solidFill>
                  <a:schemeClr val="bg2"/>
                </a:solidFill>
                <a:latin typeface="Calibri"/>
                <a:ea typeface="Calibri"/>
                <a:cs typeface="Calibri"/>
                <a:sym typeface="Calibri"/>
              </a:rPr>
              <a:t>no nos agregamos en las redes sociales</a:t>
            </a:r>
            <a:r>
              <a:rPr lang="en" sz="2400" dirty="0">
                <a:solidFill>
                  <a:schemeClr val="bg2"/>
                </a:solidFill>
                <a:latin typeface="Calibri"/>
                <a:ea typeface="Calibri"/>
                <a:cs typeface="Calibri"/>
                <a:sym typeface="Calibri"/>
              </a:rPr>
              <a:t> o algo parecido que fortaleciera el contacto. Aparte, otra razón podría ser que </a:t>
            </a:r>
            <a:r>
              <a:rPr lang="en" sz="2400" b="1" dirty="0">
                <a:solidFill>
                  <a:schemeClr val="bg2"/>
                </a:solidFill>
                <a:latin typeface="Calibri"/>
                <a:ea typeface="Calibri"/>
                <a:cs typeface="Calibri"/>
                <a:sym typeface="Calibri"/>
              </a:rPr>
              <a:t>no teníamos tantas cosas en común</a:t>
            </a:r>
            <a:r>
              <a:rPr lang="en" sz="2400" dirty="0">
                <a:solidFill>
                  <a:schemeClr val="bg2"/>
                </a:solidFill>
                <a:latin typeface="Calibri"/>
                <a:ea typeface="Calibri"/>
                <a:cs typeface="Calibri"/>
                <a:sym typeface="Calibri"/>
              </a:rPr>
              <a:t>, nuestros gustos eran diferentes y coincidíamos en muy pocos (de hecho sólo fue en un grupo musical). Sospecho que por ende, </a:t>
            </a:r>
            <a:r>
              <a:rPr lang="en" sz="2400" b="1" dirty="0">
                <a:solidFill>
                  <a:schemeClr val="bg2"/>
                </a:solidFill>
                <a:latin typeface="Calibri"/>
                <a:ea typeface="Calibri"/>
                <a:cs typeface="Calibri"/>
                <a:sym typeface="Calibri"/>
              </a:rPr>
              <a:t>los temas de los que hablábamos fuera de los que nos encomendaban las maestras eran </a:t>
            </a:r>
            <a:r>
              <a:rPr lang="en" sz="2400" b="1" u="sng" dirty="0">
                <a:solidFill>
                  <a:schemeClr val="bg2"/>
                </a:solidFill>
                <a:latin typeface="Calibri"/>
                <a:ea typeface="Calibri"/>
                <a:cs typeface="Calibri"/>
                <a:sym typeface="Calibri"/>
              </a:rPr>
              <a:t>banales</a:t>
            </a:r>
            <a:r>
              <a:rPr lang="en" sz="2400" b="1" dirty="0">
                <a:solidFill>
                  <a:schemeClr val="bg2"/>
                </a:solidFill>
                <a:latin typeface="Calibri"/>
                <a:ea typeface="Calibri"/>
                <a:cs typeface="Calibri"/>
                <a:sym typeface="Calibri"/>
              </a:rPr>
              <a:t> y la relación </a:t>
            </a:r>
            <a:r>
              <a:rPr lang="en" sz="2400" b="1" u="sng" dirty="0">
                <a:solidFill>
                  <a:schemeClr val="bg2"/>
                </a:solidFill>
                <a:latin typeface="Calibri"/>
                <a:ea typeface="Calibri"/>
                <a:cs typeface="Calibri"/>
                <a:sym typeface="Calibri"/>
              </a:rPr>
              <a:t>no avanzaba más allá de la académica</a:t>
            </a:r>
            <a:r>
              <a:rPr lang="en" sz="2400" dirty="0">
                <a:solidFill>
                  <a:schemeClr val="bg2"/>
                </a:solidFill>
                <a:latin typeface="Calibri"/>
                <a:ea typeface="Calibri"/>
                <a:cs typeface="Calibri"/>
                <a:sym typeface="Calibri"/>
              </a:rPr>
              <a:t>.</a:t>
            </a:r>
            <a:endParaRPr sz="2400" dirty="0">
              <a:solidFill>
                <a:schemeClr val="bg2"/>
              </a:solidFill>
              <a:latin typeface="Calibri"/>
              <a:ea typeface="Calibri"/>
              <a:cs typeface="Calibri"/>
              <a:sym typeface="Calibri"/>
            </a:endParaRPr>
          </a:p>
          <a:p>
            <a:pPr marL="0" lvl="0" indent="0" algn="l" rtl="0">
              <a:spcBef>
                <a:spcPts val="0"/>
              </a:spcBef>
              <a:spcAft>
                <a:spcPts val="1600"/>
              </a:spcAft>
              <a:buNone/>
            </a:pPr>
            <a:endParaRPr dirty="0">
              <a:solidFill>
                <a:schemeClr val="bg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Alumno 2</a:t>
            </a:r>
            <a:endParaRPr/>
          </a:p>
        </p:txBody>
      </p:sp>
      <p:sp>
        <p:nvSpPr>
          <p:cNvPr id="211" name="Google Shape;211;p3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444500" algn="just" rtl="0">
              <a:lnSpc>
                <a:spcPct val="100000"/>
              </a:lnSpc>
              <a:spcBef>
                <a:spcPts val="0"/>
              </a:spcBef>
              <a:spcAft>
                <a:spcPts val="0"/>
              </a:spcAft>
              <a:buNone/>
            </a:pPr>
            <a:r>
              <a:rPr lang="en" sz="2400" dirty="0">
                <a:solidFill>
                  <a:schemeClr val="bg2"/>
                </a:solidFill>
                <a:latin typeface="Calibri"/>
                <a:ea typeface="Calibri"/>
                <a:cs typeface="Calibri"/>
                <a:sym typeface="Calibri"/>
              </a:rPr>
              <a:t>En conclusión diría que la actividad en tándem ayuda a </a:t>
            </a:r>
            <a:r>
              <a:rPr lang="en" sz="2400" b="1" dirty="0">
                <a:solidFill>
                  <a:schemeClr val="bg2"/>
                </a:solidFill>
                <a:latin typeface="Calibri"/>
                <a:ea typeface="Calibri"/>
                <a:cs typeface="Calibri"/>
                <a:sym typeface="Calibri"/>
              </a:rPr>
              <a:t>enriquecer nuestros conocimientos sobre la lengua que estudiamos y los saberes triviales</a:t>
            </a:r>
            <a:r>
              <a:rPr lang="en" sz="2400" dirty="0">
                <a:solidFill>
                  <a:schemeClr val="bg2"/>
                </a:solidFill>
                <a:latin typeface="Calibri"/>
                <a:ea typeface="Calibri"/>
                <a:cs typeface="Calibri"/>
                <a:sym typeface="Calibri"/>
              </a:rPr>
              <a:t> que tenemos sobre la otra parte del continente. Me gustaría que s</a:t>
            </a:r>
            <a:r>
              <a:rPr lang="en" sz="2400" b="1" dirty="0">
                <a:solidFill>
                  <a:schemeClr val="bg2"/>
                </a:solidFill>
                <a:latin typeface="Calibri"/>
                <a:ea typeface="Calibri"/>
                <a:cs typeface="Calibri"/>
                <a:sym typeface="Calibri"/>
              </a:rPr>
              <a:t>e incluyeran más sesiones porque de esa manera se podría lograr un buen lazo entre las personas</a:t>
            </a:r>
            <a:r>
              <a:rPr lang="en" sz="2400" dirty="0">
                <a:solidFill>
                  <a:schemeClr val="bg2"/>
                </a:solidFill>
                <a:latin typeface="Calibri"/>
                <a:ea typeface="Calibri"/>
                <a:cs typeface="Calibri"/>
                <a:sym typeface="Calibri"/>
              </a:rPr>
              <a:t> que participan en el tándem y también el aprendizaje tendría un chance de e</a:t>
            </a:r>
            <a:r>
              <a:rPr lang="en" sz="2400" b="1" dirty="0">
                <a:solidFill>
                  <a:schemeClr val="bg2"/>
                </a:solidFill>
                <a:latin typeface="Calibri"/>
                <a:ea typeface="Calibri"/>
                <a:cs typeface="Calibri"/>
                <a:sym typeface="Calibri"/>
              </a:rPr>
              <a:t>nriquecerse y fortalecerse</a:t>
            </a:r>
            <a:r>
              <a:rPr lang="en" sz="2400" dirty="0">
                <a:solidFill>
                  <a:schemeClr val="bg2"/>
                </a:solidFill>
                <a:latin typeface="Calibri"/>
                <a:ea typeface="Calibri"/>
                <a:cs typeface="Calibri"/>
                <a:sym typeface="Calibri"/>
              </a:rPr>
              <a:t> de más maneras.</a:t>
            </a:r>
            <a:endParaRPr sz="2400" dirty="0">
              <a:solidFill>
                <a:schemeClr val="bg2"/>
              </a:solidFill>
              <a:latin typeface="Calibri"/>
              <a:ea typeface="Calibri"/>
              <a:cs typeface="Calibri"/>
              <a:sym typeface="Calibri"/>
            </a:endParaRPr>
          </a:p>
          <a:p>
            <a:pPr marL="0" lvl="0" indent="0" algn="l" rtl="0">
              <a:spcBef>
                <a:spcPts val="0"/>
              </a:spcBef>
              <a:spcAft>
                <a:spcPts val="1600"/>
              </a:spcAft>
              <a:buNone/>
            </a:pPr>
            <a:endParaRP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Guía teletándem</a:t>
            </a:r>
            <a:endParaRPr/>
          </a:p>
        </p:txBody>
      </p:sp>
      <p:sp>
        <p:nvSpPr>
          <p:cNvPr id="217" name="Google Shape;217;p4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alibri"/>
                <a:ea typeface="Calibri"/>
                <a:cs typeface="Calibri"/>
                <a:sym typeface="Calibri"/>
              </a:rPr>
              <a:t>Diseñado para ser un apoyo al profesor de inglés en el salón de clase para apoyar sus alumnos antes de sus sesiones de tándem y con el fin de explorar temas interculturales de interés ademas de motivar al profesor a adaptar esta metodología.</a:t>
            </a:r>
            <a:endParaRPr sz="2400">
              <a:latin typeface="Calibri"/>
              <a:ea typeface="Calibri"/>
              <a:cs typeface="Calibri"/>
              <a:sym typeface="Calibri"/>
            </a:endParaRPr>
          </a:p>
          <a:p>
            <a:pPr marL="0" lvl="0" indent="0" algn="l" rtl="0">
              <a:spcBef>
                <a:spcPts val="1600"/>
              </a:spcBef>
              <a:spcAft>
                <a:spcPts val="1600"/>
              </a:spcAft>
              <a:buNone/>
            </a:pPr>
            <a:r>
              <a:rPr lang="en" sz="2400" u="sng">
                <a:solidFill>
                  <a:schemeClr val="hlink"/>
                </a:solidFill>
                <a:latin typeface="Calibri"/>
                <a:ea typeface="Calibri"/>
                <a:cs typeface="Calibri"/>
                <a:sym typeface="Calibri"/>
                <a:hlinkClick r:id="rId3"/>
              </a:rPr>
              <a:t>https://issuu.com/karenlus/docs/revista</a:t>
            </a:r>
            <a:endParaRPr sz="240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1"/>
          <p:cNvSpPr txBox="1">
            <a:spLocks noGrp="1"/>
          </p:cNvSpPr>
          <p:nvPr>
            <p:ph type="title"/>
          </p:nvPr>
        </p:nvSpPr>
        <p:spPr>
          <a:xfrm>
            <a:off x="311700" y="20810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Gracias por su atención	</a:t>
            </a:r>
            <a:endParaRPr/>
          </a:p>
        </p:txBody>
      </p:sp>
      <p:sp>
        <p:nvSpPr>
          <p:cNvPr id="223" name="Google Shape;223;p41"/>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alibri"/>
                <a:ea typeface="Calibri"/>
                <a:cs typeface="Calibri"/>
                <a:sym typeface="Calibri"/>
              </a:rPr>
              <a:t>Para más información, </a:t>
            </a:r>
            <a:endParaRPr sz="2400">
              <a:latin typeface="Calibri"/>
              <a:ea typeface="Calibri"/>
              <a:cs typeface="Calibri"/>
              <a:sym typeface="Calibri"/>
            </a:endParaRPr>
          </a:p>
          <a:p>
            <a:pPr marL="0" lvl="0" indent="0" algn="l" rtl="0">
              <a:spcBef>
                <a:spcPts val="1600"/>
              </a:spcBef>
              <a:spcAft>
                <a:spcPts val="0"/>
              </a:spcAft>
              <a:buNone/>
            </a:pPr>
            <a:r>
              <a:rPr lang="en" sz="2400">
                <a:latin typeface="Calibri"/>
                <a:ea typeface="Calibri"/>
                <a:cs typeface="Calibri"/>
                <a:sym typeface="Calibri"/>
              </a:rPr>
              <a:t>escribir a </a:t>
            </a:r>
            <a:r>
              <a:rPr lang="en" sz="2400" u="sng">
                <a:solidFill>
                  <a:schemeClr val="hlink"/>
                </a:solidFill>
                <a:latin typeface="Calibri"/>
                <a:ea typeface="Calibri"/>
                <a:cs typeface="Calibri"/>
                <a:sym typeface="Calibri"/>
                <a:hlinkClick r:id="rId3"/>
              </a:rPr>
              <a:t>kblusnia@enallt.unam.mx</a:t>
            </a:r>
            <a:r>
              <a:rPr lang="en" sz="2400">
                <a:latin typeface="Calibri"/>
                <a:ea typeface="Calibri"/>
                <a:cs typeface="Calibri"/>
                <a:sym typeface="Calibri"/>
              </a:rPr>
              <a:t> </a:t>
            </a:r>
            <a:endParaRPr sz="2400">
              <a:latin typeface="Calibri"/>
              <a:ea typeface="Calibri"/>
              <a:cs typeface="Calibri"/>
              <a:sym typeface="Calibri"/>
            </a:endParaRPr>
          </a:p>
          <a:p>
            <a:pPr marL="0" lvl="0" indent="0" algn="l" rtl="0">
              <a:spcBef>
                <a:spcPts val="1600"/>
              </a:spcBef>
              <a:spcAft>
                <a:spcPts val="0"/>
              </a:spcAft>
              <a:buNone/>
            </a:pPr>
            <a:endParaRPr sz="2400">
              <a:latin typeface="Calibri"/>
              <a:ea typeface="Calibri"/>
              <a:cs typeface="Calibri"/>
              <a:sym typeface="Calibri"/>
            </a:endParaRPr>
          </a:p>
          <a:p>
            <a:pPr marL="0" lvl="0" indent="0" algn="l" rtl="0">
              <a:spcBef>
                <a:spcPts val="1600"/>
              </a:spcBef>
              <a:spcAft>
                <a:spcPts val="1600"/>
              </a:spcAft>
              <a:buNone/>
            </a:pPr>
            <a:r>
              <a:rPr lang="en" sz="2400">
                <a:latin typeface="Calibri"/>
                <a:ea typeface="Calibri"/>
                <a:cs typeface="Calibri"/>
                <a:sym typeface="Calibri"/>
              </a:rPr>
              <a:t>Karen Lusnia</a:t>
            </a:r>
            <a:endParaRPr sz="2400">
              <a:latin typeface="Calibri"/>
              <a:ea typeface="Calibri"/>
              <a:cs typeface="Calibri"/>
              <a:sym typeface="Calibri"/>
            </a:endParaRPr>
          </a:p>
        </p:txBody>
      </p:sp>
      <p:pic>
        <p:nvPicPr>
          <p:cNvPr id="224" name="Google Shape;224;p41"/>
          <p:cNvPicPr preferRelativeResize="0"/>
          <p:nvPr/>
        </p:nvPicPr>
        <p:blipFill>
          <a:blip r:embed="rId4">
            <a:alphaModFix/>
          </a:blip>
          <a:stretch>
            <a:fillRect/>
          </a:stretch>
        </p:blipFill>
        <p:spPr>
          <a:xfrm>
            <a:off x="4690375" y="1228675"/>
            <a:ext cx="4453626" cy="3340202"/>
          </a:xfrm>
          <a:prstGeom prst="rect">
            <a:avLst/>
          </a:prstGeom>
          <a:noFill/>
          <a:ln>
            <a:noFill/>
          </a:ln>
        </p:spPr>
      </p:pic>
      <p:sp>
        <p:nvSpPr>
          <p:cNvPr id="225" name="Google Shape;225;p41"/>
          <p:cNvSpPr txBox="1">
            <a:spLocks noGrp="1"/>
          </p:cNvSpPr>
          <p:nvPr>
            <p:ph type="body" idx="2"/>
          </p:nvPr>
        </p:nvSpPr>
        <p:spPr>
          <a:xfrm>
            <a:off x="4789738" y="1264363"/>
            <a:ext cx="4254900" cy="3268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¿Qué es el teletándem?</a:t>
            </a:r>
            <a:endParaRPr/>
          </a:p>
        </p:txBody>
      </p:sp>
      <p:sp>
        <p:nvSpPr>
          <p:cNvPr id="72" name="Google Shape;72;p1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chemeClr val="bg2"/>
                </a:solidFill>
                <a:latin typeface="Calibri"/>
                <a:ea typeface="Calibri"/>
                <a:cs typeface="Calibri"/>
                <a:sym typeface="Calibri"/>
              </a:rPr>
              <a:t>Teletándem</a:t>
            </a:r>
            <a:r>
              <a:rPr lang="en" sz="2400" dirty="0">
                <a:solidFill>
                  <a:schemeClr val="bg2"/>
                </a:solidFill>
                <a:latin typeface="Calibri"/>
                <a:ea typeface="Calibri"/>
                <a:cs typeface="Calibri"/>
                <a:sym typeface="Calibri"/>
              </a:rPr>
              <a:t> es un modelo de aprendizaje colaborativo basado en aprendizaje por tándem. El aprendizaje de lenguas por tándem involucra pares de hablantes (nativo o competente) cuyo objetivo es aprender la lengua del otro por medio de sesiones de conversación bilingües (Telles &amp; Vassallo, 2006). </a:t>
            </a:r>
            <a:endParaRPr sz="2400" dirty="0">
              <a:solidFill>
                <a:schemeClr val="bg2"/>
              </a:solidFill>
              <a:latin typeface="Calibri"/>
              <a:ea typeface="Calibri"/>
              <a:cs typeface="Calibri"/>
              <a:sym typeface="Calibri"/>
            </a:endParaRPr>
          </a:p>
          <a:p>
            <a:pPr marL="0" lvl="0" indent="0" algn="l" rtl="0">
              <a:spcBef>
                <a:spcPts val="1600"/>
              </a:spcBef>
              <a:spcAft>
                <a:spcPts val="1600"/>
              </a:spcAft>
              <a:buNone/>
            </a:pP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 es el tándem y la telecolaboración?</a:t>
            </a:r>
            <a:endParaRPr/>
          </a:p>
        </p:txBody>
      </p:sp>
      <p:sp>
        <p:nvSpPr>
          <p:cNvPr id="78" name="Google Shape;78;p1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2400" dirty="0">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endParaRPr sz="2400" dirty="0">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r>
              <a:rPr lang="en" sz="2400" dirty="0">
                <a:solidFill>
                  <a:schemeClr val="bg2"/>
                </a:solidFill>
                <a:latin typeface="Calibri"/>
                <a:ea typeface="Calibri"/>
                <a:cs typeface="Calibri"/>
                <a:sym typeface="Calibri"/>
              </a:rPr>
              <a:t>“La aplicación de herramientas de comunicación en línea para acercar clases de aprendientes de lengua en sitios geográficamente distantes con el objetivo de desarrollar sus habilidades en la lengua meta y su competencia intercultural por medio de tareas y trabajo por proyectos.”  (O’Dowd, 2013)</a:t>
            </a:r>
            <a:endParaRPr sz="2400" dirty="0">
              <a:solidFill>
                <a:schemeClr val="bg2"/>
              </a:solidFill>
              <a:latin typeface="Calibri"/>
              <a:ea typeface="Calibri"/>
              <a:cs typeface="Calibri"/>
              <a:sym typeface="Calibri"/>
            </a:endParaRPr>
          </a:p>
          <a:p>
            <a:pPr marL="0" lvl="0" indent="0" algn="l" rtl="0">
              <a:lnSpc>
                <a:spcPct val="100000"/>
              </a:lnSpc>
              <a:spcBef>
                <a:spcPts val="0"/>
              </a:spcBef>
              <a:spcAft>
                <a:spcPts val="0"/>
              </a:spcAft>
              <a:buNone/>
            </a:pPr>
            <a:endParaRPr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Orígenes del proyecto</a:t>
            </a:r>
            <a:endParaRPr dirty="0"/>
          </a:p>
        </p:txBody>
      </p:sp>
      <p:sp>
        <p:nvSpPr>
          <p:cNvPr id="84" name="Google Shape;84;p1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Font typeface="Calibri"/>
              <a:buChar char="❖"/>
            </a:pPr>
            <a:r>
              <a:rPr lang="en" sz="2400" dirty="0">
                <a:solidFill>
                  <a:schemeClr val="bg2"/>
                </a:solidFill>
                <a:latin typeface="Calibri"/>
                <a:ea typeface="Calibri"/>
                <a:cs typeface="Calibri"/>
                <a:sym typeface="Calibri"/>
              </a:rPr>
              <a:t>Colaboración con la Universidad de Minnesota en su programa de teletándem desde 2016. </a:t>
            </a:r>
            <a:endParaRPr sz="2400" dirty="0">
              <a:solidFill>
                <a:schemeClr val="bg2"/>
              </a:solidFill>
              <a:latin typeface="Calibri"/>
              <a:ea typeface="Calibri"/>
              <a:cs typeface="Calibri"/>
              <a:sym typeface="Calibri"/>
            </a:endParaRPr>
          </a:p>
          <a:p>
            <a:pPr marL="457200" lvl="0" indent="-381000" algn="l" rtl="0">
              <a:spcBef>
                <a:spcPts val="0"/>
              </a:spcBef>
              <a:spcAft>
                <a:spcPts val="0"/>
              </a:spcAft>
              <a:buClr>
                <a:srgbClr val="000000"/>
              </a:buClr>
              <a:buSzPts val="2400"/>
              <a:buFont typeface="Calibri"/>
              <a:buChar char="❖"/>
            </a:pPr>
            <a:r>
              <a:rPr lang="en" sz="2400" dirty="0">
                <a:solidFill>
                  <a:schemeClr val="bg2"/>
                </a:solidFill>
                <a:latin typeface="Calibri"/>
                <a:ea typeface="Calibri"/>
                <a:cs typeface="Calibri"/>
                <a:sym typeface="Calibri"/>
              </a:rPr>
              <a:t>Oportunidad para alumnos de interactuar con sus pares que aprenden el español a la universidad, aprender inglés y familiarizarse con la cultura local mediante un experto cuando al mismo tiempo ayuda al otro a aprender del experto mexicano local.</a:t>
            </a:r>
            <a:endParaRPr sz="2400" dirty="0">
              <a:solidFill>
                <a:schemeClr val="bg2"/>
              </a:solidFill>
              <a:latin typeface="Calibri"/>
              <a:ea typeface="Calibri"/>
              <a:cs typeface="Calibri"/>
              <a:sym typeface="Calibri"/>
            </a:endParaRPr>
          </a:p>
          <a:p>
            <a:pPr marL="0" lvl="0" indent="0" algn="l" rtl="0">
              <a:spcBef>
                <a:spcPts val="1600"/>
              </a:spcBef>
              <a:spcAft>
                <a:spcPts val="1600"/>
              </a:spcAft>
              <a:buNone/>
            </a:pP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Sesiones via ...skype, zoom, whatapp por video...</a:t>
            </a:r>
            <a:endParaRPr/>
          </a:p>
        </p:txBody>
      </p:sp>
      <p:sp>
        <p:nvSpPr>
          <p:cNvPr id="90" name="Google Shape;90;p1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alibri"/>
                <a:ea typeface="Calibri"/>
                <a:cs typeface="Calibri"/>
                <a:sym typeface="Calibri"/>
              </a:rPr>
              <a:t>Instructores entregan listas de alumnos y correos a la coordinadora en Minnesota para hacer las parejas.</a:t>
            </a:r>
            <a:endParaRPr sz="2400">
              <a:latin typeface="Calibri"/>
              <a:ea typeface="Calibri"/>
              <a:cs typeface="Calibri"/>
              <a:sym typeface="Calibri"/>
            </a:endParaRPr>
          </a:p>
          <a:p>
            <a:pPr marL="0" lvl="0" indent="0" algn="l" rtl="0">
              <a:spcBef>
                <a:spcPts val="1600"/>
              </a:spcBef>
              <a:spcAft>
                <a:spcPts val="0"/>
              </a:spcAft>
              <a:buNone/>
            </a:pPr>
            <a:r>
              <a:rPr lang="en" sz="2400">
                <a:latin typeface="Calibri"/>
                <a:ea typeface="Calibri"/>
                <a:cs typeface="Calibri"/>
                <a:sym typeface="Calibri"/>
              </a:rPr>
              <a:t>Alumnos realizan 4 sesiones </a:t>
            </a:r>
            <a:endParaRPr sz="2400">
              <a:latin typeface="Calibri"/>
              <a:ea typeface="Calibri"/>
              <a:cs typeface="Calibri"/>
              <a:sym typeface="Calibri"/>
            </a:endParaRPr>
          </a:p>
          <a:p>
            <a:pPr marL="0" lvl="0" indent="0" algn="l" rtl="0">
              <a:spcBef>
                <a:spcPts val="1600"/>
              </a:spcBef>
              <a:spcAft>
                <a:spcPts val="1600"/>
              </a:spcAft>
              <a:buNone/>
            </a:pPr>
            <a:r>
              <a:rPr lang="en" sz="2400">
                <a:latin typeface="Calibri"/>
                <a:ea typeface="Calibri"/>
                <a:cs typeface="Calibri"/>
                <a:sym typeface="Calibri"/>
              </a:rPr>
              <a:t>Una utilizando la herramienta de </a:t>
            </a:r>
            <a:r>
              <a:rPr lang="en" sz="2400" u="sng">
                <a:solidFill>
                  <a:schemeClr val="hlink"/>
                </a:solidFill>
                <a:latin typeface="Calibri"/>
                <a:ea typeface="Calibri"/>
                <a:cs typeface="Calibri"/>
                <a:sym typeface="Calibri"/>
                <a:hlinkClick r:id="rId3"/>
              </a:rPr>
              <a:t>Flip Grid</a:t>
            </a:r>
            <a:r>
              <a:rPr lang="en" sz="2400">
                <a:latin typeface="Calibri"/>
                <a:ea typeface="Calibri"/>
                <a:cs typeface="Calibri"/>
                <a:sym typeface="Calibri"/>
              </a:rPr>
              <a:t> donde se presentan de manera asincrónica, antes de iniciar las sesiones con su pareja. Realizan tres sesiones virtuales de ½ hora en cada idioma donde trabajan los temas asignados por los instructores.</a:t>
            </a:r>
            <a:endParaRPr sz="240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Objetivo del proyecto</a:t>
            </a:r>
            <a:endParaRPr/>
          </a:p>
        </p:txBody>
      </p:sp>
      <p:sp>
        <p:nvSpPr>
          <p:cNvPr id="96" name="Google Shape;96;p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585858"/>
              </a:solidFill>
              <a:latin typeface="Calibri"/>
              <a:ea typeface="Calibri"/>
              <a:cs typeface="Calibri"/>
              <a:sym typeface="Calibri"/>
            </a:endParaRPr>
          </a:p>
          <a:p>
            <a:pPr marL="0" lvl="0" indent="0" algn="just" rtl="0">
              <a:spcBef>
                <a:spcPts val="1600"/>
              </a:spcBef>
              <a:spcAft>
                <a:spcPts val="0"/>
              </a:spcAft>
              <a:buNone/>
            </a:pPr>
            <a:r>
              <a:rPr lang="en" sz="2400">
                <a:solidFill>
                  <a:srgbClr val="585858"/>
                </a:solidFill>
                <a:latin typeface="Calibri"/>
                <a:ea typeface="Calibri"/>
                <a:cs typeface="Calibri"/>
                <a:sym typeface="Calibri"/>
              </a:rPr>
              <a:t>Identificar en la práctica tándem momentos de aprendizaje transformacional. La importancia de este tipo de aprendizaje es que crea un impacto, sea memorable y significativo. Estos tipos de aprendizaje pueden ser benéficos ya que inspiran o motivan al alumno de manera personal.</a:t>
            </a:r>
            <a:endParaRPr sz="2400">
              <a:solidFill>
                <a:srgbClr val="585858"/>
              </a:solidFill>
              <a:latin typeface="Calibri"/>
              <a:ea typeface="Calibri"/>
              <a:cs typeface="Calibri"/>
              <a:sym typeface="Calibri"/>
            </a:endParaRPr>
          </a:p>
          <a:p>
            <a:pPr marL="0" lvl="0" indent="0" algn="l" rtl="0">
              <a:spcBef>
                <a:spcPts val="1600"/>
              </a:spcBef>
              <a:spcAft>
                <a:spcPts val="1600"/>
              </a:spcAft>
              <a:buNone/>
            </a:pPr>
            <a:endParaRPr sz="2475">
              <a:solidFill>
                <a:srgbClr val="58585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Aprendizaje transformacional</a:t>
            </a:r>
            <a:endParaRPr/>
          </a:p>
        </p:txBody>
      </p:sp>
      <p:sp>
        <p:nvSpPr>
          <p:cNvPr id="102" name="Google Shape;102;p2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585858"/>
                </a:solidFill>
                <a:latin typeface="Calibri"/>
                <a:ea typeface="Calibri"/>
                <a:cs typeface="Calibri"/>
                <a:sym typeface="Calibri"/>
              </a:rPr>
              <a:t>Una experiencia de </a:t>
            </a:r>
            <a:r>
              <a:rPr lang="en" sz="2400" b="1">
                <a:solidFill>
                  <a:srgbClr val="585858"/>
                </a:solidFill>
                <a:latin typeface="Calibri"/>
                <a:ea typeface="Calibri"/>
                <a:cs typeface="Calibri"/>
                <a:sym typeface="Calibri"/>
              </a:rPr>
              <a:t>aprendizaje transformacional</a:t>
            </a:r>
            <a:r>
              <a:rPr lang="en" sz="2400">
                <a:solidFill>
                  <a:srgbClr val="585858"/>
                </a:solidFill>
                <a:latin typeface="Calibri"/>
                <a:ea typeface="Calibri"/>
                <a:cs typeface="Calibri"/>
                <a:sym typeface="Calibri"/>
              </a:rPr>
              <a:t> implica crear experiencias de aprendizaje que impactan y estimulan un involucramiento/compromiso (engagement) más profundo. </a:t>
            </a:r>
            <a:endParaRPr sz="2400">
              <a:solidFill>
                <a:srgbClr val="585858"/>
              </a:solidFill>
              <a:latin typeface="Calibri"/>
              <a:ea typeface="Calibri"/>
              <a:cs typeface="Calibri"/>
              <a:sym typeface="Calibri"/>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Elementos</a:t>
            </a:r>
            <a:endParaRPr/>
          </a:p>
        </p:txBody>
      </p:sp>
      <p:sp>
        <p:nvSpPr>
          <p:cNvPr id="108" name="Google Shape;108;p2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585858"/>
                </a:solidFill>
                <a:latin typeface="Calibri"/>
                <a:ea typeface="Calibri"/>
                <a:cs typeface="Calibri"/>
                <a:sym typeface="Calibri"/>
              </a:rPr>
              <a:t>Una experiencia transformacional (Wilson et al, 2006), debe manifestarse como significativo mediante las siguientes momentos: 1) </a:t>
            </a:r>
            <a:r>
              <a:rPr lang="en" sz="2400" b="1">
                <a:solidFill>
                  <a:srgbClr val="585858"/>
                </a:solidFill>
                <a:latin typeface="Calibri"/>
                <a:ea typeface="Calibri"/>
                <a:cs typeface="Calibri"/>
                <a:sym typeface="Calibri"/>
              </a:rPr>
              <a:t>una impresión duradera</a:t>
            </a:r>
            <a:r>
              <a:rPr lang="en" sz="2400">
                <a:solidFill>
                  <a:srgbClr val="585858"/>
                </a:solidFill>
                <a:latin typeface="Calibri"/>
                <a:ea typeface="Calibri"/>
                <a:cs typeface="Calibri"/>
                <a:sym typeface="Calibri"/>
              </a:rPr>
              <a:t> donde el alumno recuerda claramente esa experiencia particular; 2) la experiencia forma </a:t>
            </a:r>
            <a:r>
              <a:rPr lang="en" sz="2400" b="1">
                <a:solidFill>
                  <a:srgbClr val="585858"/>
                </a:solidFill>
                <a:latin typeface="Calibri"/>
                <a:ea typeface="Calibri"/>
                <a:cs typeface="Calibri"/>
                <a:sym typeface="Calibri"/>
              </a:rPr>
              <a:t>parte de la narrativa de la persona</a:t>
            </a:r>
            <a:r>
              <a:rPr lang="en" sz="2400">
                <a:solidFill>
                  <a:srgbClr val="585858"/>
                </a:solidFill>
                <a:latin typeface="Calibri"/>
                <a:ea typeface="Calibri"/>
                <a:cs typeface="Calibri"/>
                <a:sym typeface="Calibri"/>
              </a:rPr>
              <a:t>, donde el alumno integra esa experiencia a su historia personal; y 3) </a:t>
            </a:r>
            <a:r>
              <a:rPr lang="en" sz="2400" b="1">
                <a:solidFill>
                  <a:srgbClr val="585858"/>
                </a:solidFill>
                <a:latin typeface="Calibri"/>
                <a:ea typeface="Calibri"/>
                <a:cs typeface="Calibri"/>
                <a:sym typeface="Calibri"/>
              </a:rPr>
              <a:t>impactos en el comportamiento del alumno </a:t>
            </a:r>
            <a:r>
              <a:rPr lang="en" sz="2400">
                <a:solidFill>
                  <a:srgbClr val="585858"/>
                </a:solidFill>
                <a:latin typeface="Calibri"/>
                <a:ea typeface="Calibri"/>
                <a:cs typeface="Calibri"/>
                <a:sym typeface="Calibri"/>
              </a:rPr>
              <a:t>donde hace referencias específicas en su vida como resultado de la experiencia.</a:t>
            </a:r>
            <a:endParaRPr sz="2400">
              <a:solidFill>
                <a:srgbClr val="585858"/>
              </a:solidFill>
              <a:latin typeface="Calibri"/>
              <a:ea typeface="Calibri"/>
              <a:cs typeface="Calibri"/>
              <a:sym typeface="Calibri"/>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1311</Words>
  <Application>Microsoft Office PowerPoint</Application>
  <PresentationFormat>Presentación en pantalla (16:9)</PresentationFormat>
  <Paragraphs>75</Paragraphs>
  <Slides>29</Slides>
  <Notes>29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Source Code Pro</vt:lpstr>
      <vt:lpstr>Calibri</vt:lpstr>
      <vt:lpstr>Garamond</vt:lpstr>
      <vt:lpstr>Amatic SC</vt:lpstr>
      <vt:lpstr>Arial</vt:lpstr>
      <vt:lpstr>Times New Roman</vt:lpstr>
      <vt:lpstr>Beach Day</vt:lpstr>
      <vt:lpstr>Prácticas de teletándem y apoyo en el salón de clase</vt:lpstr>
      <vt:lpstr>Presentación</vt:lpstr>
      <vt:lpstr>¿Qué es el teletándem?</vt:lpstr>
      <vt:lpstr>¿Que es el tándem y la telecolaboración?</vt:lpstr>
      <vt:lpstr>Orígenes del proyecto</vt:lpstr>
      <vt:lpstr>Sesiones via ...skype, zoom, whatapp por video...</vt:lpstr>
      <vt:lpstr>Objetivo del proyecto</vt:lpstr>
      <vt:lpstr>Aprendizaje transformacional</vt:lpstr>
      <vt:lpstr>Elementos</vt:lpstr>
      <vt:lpstr>Método</vt:lpstr>
      <vt:lpstr>...</vt:lpstr>
      <vt:lpstr>Algunos resultados preliminares:Grupo de 2019-II, primavera 2019</vt:lpstr>
      <vt:lpstr>Presentación de PowerPoint</vt:lpstr>
      <vt:lpstr>Presentación de PowerPoint</vt:lpstr>
      <vt:lpstr>Presentación de PowerPoint</vt:lpstr>
      <vt:lpstr>Presentación de PowerPoint</vt:lpstr>
      <vt:lpstr>Presentación de PowerPoint</vt:lpstr>
      <vt:lpstr>Presentación de PowerPoint</vt:lpstr>
      <vt:lpstr>Reporte alumno 1</vt:lpstr>
      <vt:lpstr>Reporte alumno 1...</vt:lpstr>
      <vt:lpstr>Comentarios alumno 1</vt:lpstr>
      <vt:lpstr>Alumno 1</vt:lpstr>
      <vt:lpstr>Alumno 1</vt:lpstr>
      <vt:lpstr>Comentarios Alumno 2</vt:lpstr>
      <vt:lpstr>Alumno 2</vt:lpstr>
      <vt:lpstr>Alumno 2</vt:lpstr>
      <vt:lpstr>Alumno 2</vt:lpstr>
      <vt:lpstr>Guía teletándem</vt:lpstr>
      <vt:lpstr>Gracias por su atención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Prácticas de teletándem y apoyo en el salón de clase</dc:title>
  <dc:creator>CELE</dc:creator>
  <cp:lastModifiedBy>lupita gonzalez trejo</cp:lastModifiedBy>
  <cp:revision>1</cp:revision>
  <dcterms:modified xsi:type="dcterms:W3CDTF">2019-05-28T13:54:47Z</dcterms:modified>
</cp:coreProperties>
</file>