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7" r:id="rId4"/>
    <p:sldId id="265" r:id="rId5"/>
    <p:sldId id="266" r:id="rId6"/>
    <p:sldId id="264" r:id="rId7"/>
    <p:sldId id="272" r:id="rId8"/>
    <p:sldId id="273" r:id="rId9"/>
    <p:sldId id="262" r:id="rId10"/>
    <p:sldId id="268" r:id="rId11"/>
    <p:sldId id="269" r:id="rId12"/>
    <p:sldId id="270" r:id="rId13"/>
    <p:sldId id="263" r:id="rId14"/>
    <p:sldId id="271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386138-BD6E-4C82-9A1E-59A82AE924AC}" type="datetime1">
              <a:rPr lang="es-ES" smtClean="0"/>
              <a:t>01/05/2019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059635-B08A-4C6A-BAEA-F69B78A1101B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31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21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19A57-216D-4726-8027-78D6DF86AE57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7DB99-EAA6-4A45-9133-CA4DE4472099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3B0A2-B7EB-4949-B47C-E90B14CD5AC9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46229-01B0-43DF-B024-0D7C4C8FFB1F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E36F5A-C86A-4CC8-9217-9434ADBA6804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3459A-8ECF-4BAB-AC4C-64EFC244E8B9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58C73-13A3-4E2D-9C5F-19706DF64985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922B5-F60C-402F-9A23-91471F0006F2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720DE4-9B4E-44F2-A785-9B0AF922A209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DB46B-D47B-48DB-9C65-6142E5F58CA3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04169D-D721-4416-9EDE-40928B9DF53A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4CBE884-F72A-43FA-A073-B1EA46164795}" type="datetime1">
              <a:rPr lang="es-ES" noProof="0" smtClean="0"/>
              <a:t>01/05/2019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933" y="1389130"/>
            <a:ext cx="9144000" cy="2387600"/>
          </a:xfrm>
        </p:spPr>
        <p:txBody>
          <a:bodyPr rtlCol="0">
            <a:noAutofit/>
          </a:bodyPr>
          <a:lstStyle/>
          <a:p>
            <a:pPr algn="r"/>
            <a:r>
              <a:rPr lang="es-ES" sz="4000" b="1" spc="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 la red al aula: innovación en la enseñanza de lenguas mediada por la tecnología</a:t>
            </a:r>
            <a:endParaRPr lang="es-ES" sz="4000" spc="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endParaRPr lang="es-ES" dirty="0"/>
          </a:p>
          <a:p>
            <a:endParaRPr lang="es-ES" dirty="0"/>
          </a:p>
          <a:p>
            <a:pPr algn="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Mtra. </a:t>
            </a:r>
            <a:r>
              <a:rPr lang="es-E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Yoshia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Pineda García</a:t>
            </a:r>
          </a:p>
          <a:p>
            <a:pPr algn="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2019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9323A2-AB19-42A0-BAD0-D7665F35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1032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b="1" dirty="0">
                <a:latin typeface="AR DARLING" panose="02000000000000000000" pitchFamily="2" charset="0"/>
              </a:rPr>
              <a:t>Ambientes de aprendizaje</a:t>
            </a:r>
            <a:endParaRPr lang="es-MX" sz="4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987F25-8FCF-4340-8157-976EC5627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062" y="1825624"/>
            <a:ext cx="8422783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200" b="1" dirty="0"/>
              <a:t>Basado en tareas</a:t>
            </a:r>
          </a:p>
          <a:p>
            <a:pPr marL="0" indent="0">
              <a:buNone/>
            </a:pPr>
            <a:r>
              <a:rPr lang="es-MX" sz="3200" dirty="0"/>
              <a:t>*</a:t>
            </a:r>
            <a:r>
              <a:rPr lang="es-MX" sz="3200" dirty="0">
                <a:latin typeface="Bahnschrift Light" panose="020B0502040204020203" pitchFamily="34" charset="0"/>
              </a:rPr>
              <a:t>Actividades orientadas y planificadas de acuerdo a los contenidos temáticos. </a:t>
            </a:r>
          </a:p>
          <a:p>
            <a:pPr marL="0" indent="0">
              <a:buNone/>
            </a:pPr>
            <a:r>
              <a:rPr lang="es-MX" sz="3200" dirty="0">
                <a:latin typeface="Bahnschrift Light" panose="020B0502040204020203" pitchFamily="34" charset="0"/>
              </a:rPr>
              <a:t>*Implican comprensión, producción e interacción por parte de los estudiantes. </a:t>
            </a:r>
          </a:p>
          <a:p>
            <a:pPr marL="0" indent="0">
              <a:buNone/>
            </a:pPr>
            <a:r>
              <a:rPr lang="es-MX" sz="3200" dirty="0">
                <a:latin typeface="Bahnschrift Light" panose="020B0502040204020203" pitchFamily="34" charset="0"/>
              </a:rPr>
              <a:t>*Más orientadas en el significado que en la forma.</a:t>
            </a:r>
          </a:p>
          <a:p>
            <a:pPr marL="0" indent="0">
              <a:buNone/>
            </a:pPr>
            <a:r>
              <a:rPr lang="es-MX" sz="3200" dirty="0">
                <a:latin typeface="Bahnschrift Light" panose="020B0502040204020203" pitchFamily="34" charset="0"/>
              </a:rPr>
              <a:t>*Enfocadas en situaciones de la vida real, que pueden resultar motivadores para los estudiantes.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ED086768-BEA1-4BB8-9B01-4AAA41C0F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5457" y="682580"/>
            <a:ext cx="4343564" cy="46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DCC236-03A7-4EAF-AADA-A2E18466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61" y="178384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b="1" dirty="0">
                <a:latin typeface="AR DARLING" panose="02000000000000000000" pitchFamily="2" charset="0"/>
              </a:rPr>
              <a:t>Ambientes de aprendizaje</a:t>
            </a:r>
            <a:endParaRPr lang="es-MX" sz="4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1BAD9C-2048-4E00-85A4-86DF7C430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182" y="1503947"/>
            <a:ext cx="71431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b="1" dirty="0"/>
              <a:t>Cursos </a:t>
            </a:r>
            <a:r>
              <a:rPr lang="es-MX" sz="3200" b="1" dirty="0" err="1"/>
              <a:t>on</a:t>
            </a:r>
            <a:r>
              <a:rPr lang="es-MX" sz="3200" b="1" dirty="0"/>
              <a:t> line</a:t>
            </a:r>
          </a:p>
          <a:p>
            <a:pPr marL="0" indent="0">
              <a:buNone/>
            </a:pPr>
            <a:r>
              <a:rPr lang="es-MX" sz="3200" dirty="0"/>
              <a:t>*Promover el aprendizaje autónomo, continuo y solidario de un idioma. </a:t>
            </a:r>
          </a:p>
          <a:p>
            <a:pPr marL="0" indent="0">
              <a:buNone/>
            </a:pPr>
            <a:r>
              <a:rPr lang="es-MX" sz="3200" dirty="0"/>
              <a:t>*El profesor asesora, aclara, orienta y media  con los alumnos los contenidos del curso</a:t>
            </a:r>
          </a:p>
          <a:p>
            <a:pPr marL="0" indent="0">
              <a:buNone/>
            </a:pPr>
            <a:r>
              <a:rPr lang="es-MX" sz="3200" dirty="0"/>
              <a:t>*Revisar y evaluar periódicamente el desempeño del estudiante.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3CDE0A5-2952-4FBA-9641-43A7D81CF8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6296" y="1188035"/>
            <a:ext cx="4855704" cy="49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7FB1FFA-5A0F-4E18-973D-01973E5D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305014"/>
            <a:ext cx="10515600" cy="524609"/>
          </a:xfrm>
        </p:spPr>
        <p:txBody>
          <a:bodyPr>
            <a:noAutofit/>
          </a:bodyPr>
          <a:lstStyle/>
          <a:p>
            <a:r>
              <a:rPr lang="es-MX" b="1" dirty="0">
                <a:latin typeface="AR DARLING" panose="02000000000000000000" pitchFamily="2" charset="0"/>
              </a:rPr>
              <a:t>Ejemplos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B988EB37-02E6-47B4-ADD4-B6D24DF31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96209"/>
              </p:ext>
            </p:extLst>
          </p:nvPr>
        </p:nvGraphicFramePr>
        <p:xfrm>
          <a:off x="90152" y="1326525"/>
          <a:ext cx="11887200" cy="534473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370490">
                  <a:extLst>
                    <a:ext uri="{9D8B030D-6E8A-4147-A177-3AD203B41FA5}">
                      <a16:colId xmlns:a16="http://schemas.microsoft.com/office/drawing/2014/main" xmlns="" val="514544326"/>
                    </a:ext>
                  </a:extLst>
                </a:gridCol>
                <a:gridCol w="6516710">
                  <a:extLst>
                    <a:ext uri="{9D8B030D-6E8A-4147-A177-3AD203B41FA5}">
                      <a16:colId xmlns:a16="http://schemas.microsoft.com/office/drawing/2014/main" xmlns="" val="1593774142"/>
                    </a:ext>
                  </a:extLst>
                </a:gridCol>
              </a:tblGrid>
              <a:tr h="654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effectLst/>
                        </a:rPr>
                        <a:t>AMBIENTE DE APRENDIZAJE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effectLst/>
                        </a:rPr>
                        <a:t>HERRAMIENTAS PROPUESTAS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2843922"/>
                  </a:ext>
                </a:extLst>
              </a:tr>
              <a:tr h="23898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MX" sz="2400" dirty="0">
                          <a:effectLst/>
                        </a:rPr>
                        <a:t>BASADO EN PROYECTOS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800" dirty="0">
                          <a:effectLst/>
                        </a:rPr>
                        <a:t>Google </a:t>
                      </a:r>
                      <a:r>
                        <a:rPr lang="es-MX" sz="2800" dirty="0" err="1">
                          <a:effectLst/>
                        </a:rPr>
                        <a:t>scholar</a:t>
                      </a:r>
                      <a:r>
                        <a:rPr lang="es-MX" sz="2800" dirty="0">
                          <a:effectLst/>
                        </a:rPr>
                        <a:t>, redes sociales (FB, twitter, </a:t>
                      </a:r>
                      <a:r>
                        <a:rPr lang="es-MX" sz="2800" dirty="0" err="1">
                          <a:effectLst/>
                        </a:rPr>
                        <a:t>snapchat</a:t>
                      </a:r>
                      <a:r>
                        <a:rPr lang="es-MX" sz="2800" dirty="0">
                          <a:effectLst/>
                        </a:rPr>
                        <a:t>) aplicaciones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22076088"/>
                  </a:ext>
                </a:extLst>
              </a:tr>
              <a:tr h="7369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MX" sz="2400" dirty="0">
                          <a:effectLst/>
                        </a:rPr>
                        <a:t>BASADO EN TAREAS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800" dirty="0">
                          <a:effectLst/>
                        </a:rPr>
                        <a:t>Páginas WEB, CLASSROOM,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223981285"/>
                  </a:ext>
                </a:extLst>
              </a:tr>
              <a:tr h="15633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MX" sz="2400" dirty="0">
                          <a:effectLst/>
                        </a:rPr>
                        <a:t>CURSOS EN LINEA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800" dirty="0">
                          <a:effectLst/>
                        </a:rPr>
                        <a:t>Aplicaciones (</a:t>
                      </a:r>
                      <a:r>
                        <a:rPr lang="es-MX" sz="2800" dirty="0" err="1">
                          <a:effectLst/>
                        </a:rPr>
                        <a:t>thatquiz</a:t>
                      </a:r>
                      <a:r>
                        <a:rPr lang="es-MX" sz="2800" dirty="0">
                          <a:effectLst/>
                        </a:rPr>
                        <a:t>, Edmodo, </a:t>
                      </a:r>
                      <a:r>
                        <a:rPr lang="es-MX" sz="2800" dirty="0" err="1">
                          <a:effectLst/>
                        </a:rPr>
                        <a:t>annotate</a:t>
                      </a:r>
                      <a:r>
                        <a:rPr lang="es-MX" sz="2800" dirty="0">
                          <a:effectLst/>
                        </a:rPr>
                        <a:t>)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4067287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758068A-3A8D-4A2F-B388-264E90FE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" y="2590245"/>
            <a:ext cx="3485428" cy="17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A31955-62E8-4B63-A41D-928B181A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3012"/>
            <a:ext cx="10515600" cy="949252"/>
          </a:xfrm>
        </p:spPr>
        <p:txBody>
          <a:bodyPr>
            <a:normAutofit/>
          </a:bodyPr>
          <a:lstStyle/>
          <a:p>
            <a:r>
              <a:rPr lang="es-MX" sz="4800" b="1" dirty="0">
                <a:latin typeface="AR DARLING" panose="02000000000000000000" pitchFamily="2" charset="0"/>
              </a:rPr>
              <a:t>Reflexiones finales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0672BE0-B52A-43CE-A6EF-CADBFEB38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214" y="1310185"/>
            <a:ext cx="7817475" cy="4866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>
                <a:latin typeface="Bahnschrift Light" panose="020B0502040204020203" pitchFamily="34" charset="0"/>
              </a:rPr>
              <a:t>¿Nuevos ambientes de aprendizaje 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E1833B5C-57C8-48DB-A9DD-7BEB18F3F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3078" name="Picture 6" descr="Resultado de imagen para imagen de miedo a la tecnologÃ­a">
            <a:extLst>
              <a:ext uri="{FF2B5EF4-FFF2-40B4-BE49-F238E27FC236}">
                <a16:creationId xmlns:a16="http://schemas.microsoft.com/office/drawing/2014/main" xmlns="" id="{36B55A78-7F97-42CD-939D-F8CCFE055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 b="773"/>
          <a:stretch/>
        </p:blipFill>
        <p:spPr bwMode="auto">
          <a:xfrm>
            <a:off x="5990249" y="4211392"/>
            <a:ext cx="6070282" cy="23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EBE6B66-8C6F-4EA5-BA9B-C7E7291EE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65" r="261" b="6675"/>
          <a:stretch/>
        </p:blipFill>
        <p:spPr>
          <a:xfrm>
            <a:off x="323021" y="2739835"/>
            <a:ext cx="5218135" cy="36285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85EBFF3-9B30-482B-ADA8-2B51EA8A0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20" t="28910" r="9188" b="23250"/>
          <a:stretch/>
        </p:blipFill>
        <p:spPr>
          <a:xfrm>
            <a:off x="8474299" y="927279"/>
            <a:ext cx="3078050" cy="24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5681896-9A89-41DB-8B73-ECFF52F9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3800" dirty="0">
                <a:latin typeface="AR DARLING" panose="02000000000000000000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762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Diseño de título y contenido con gráfico"/>
          <p:cNvSpPr>
            <a:spLocks noGrp="1"/>
          </p:cNvSpPr>
          <p:nvPr>
            <p:ph type="title"/>
          </p:nvPr>
        </p:nvSpPr>
        <p:spPr>
          <a:xfrm>
            <a:off x="464713" y="489397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4800" b="1" dirty="0">
                <a:latin typeface="AR DARLING" panose="02000000000000000000" pitchFamily="2" charset="0"/>
              </a:rPr>
              <a:t>Innovación educativa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02425B0-C68F-48F5-AFBA-96E682EE9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1825625"/>
            <a:ext cx="5989982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3600" b="1" spc="-150" dirty="0">
                <a:latin typeface="Bahnschrift Light" panose="020B0502040204020203" pitchFamily="34" charset="0"/>
              </a:rPr>
              <a:t>Cambios significativos </a:t>
            </a:r>
            <a:r>
              <a:rPr lang="es-MX" sz="3600" spc="-150" dirty="0">
                <a:latin typeface="Bahnschrift Light" panose="020B0502040204020203" pitchFamily="34" charset="0"/>
              </a:rPr>
              <a:t>en el proceso de enseñanza-aprendizaje al incorporar una </a:t>
            </a:r>
            <a:r>
              <a:rPr lang="es-MX" sz="3600" b="1" spc="-150" dirty="0">
                <a:latin typeface="Bahnschrift Light" panose="020B0502040204020203" pitchFamily="34" charset="0"/>
              </a:rPr>
              <a:t>modificación</a:t>
            </a:r>
            <a:r>
              <a:rPr lang="es-MX" sz="3600" spc="-150" dirty="0">
                <a:latin typeface="Bahnschrift Light" panose="020B0502040204020203" pitchFamily="34" charset="0"/>
              </a:rPr>
              <a:t> en los materiales, métodos, contenidos y/o en los contextos involucrados en la enseñanza.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xmlns="" id="{2CEA64D0-3DB8-4A76-8C8D-9FB3186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489397"/>
            <a:ext cx="5365594" cy="53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AB029D-79DA-4854-977D-904772E8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 DARLING" panose="02000000000000000000" pitchFamily="2" charset="0"/>
              </a:rPr>
              <a:t>¿Innovación?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D74469-A02D-4AA5-824E-1B83F50EC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335" y="1563757"/>
            <a:ext cx="5736465" cy="46132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3600" dirty="0">
                <a:latin typeface="Bahnschrift Light" panose="020B0502040204020203" pitchFamily="34" charset="0"/>
              </a:rPr>
              <a:t>El </a:t>
            </a:r>
            <a:r>
              <a:rPr lang="es-MX" sz="3600" b="1" dirty="0">
                <a:latin typeface="Bahnschrift Light" panose="020B0502040204020203" pitchFamily="34" charset="0"/>
              </a:rPr>
              <a:t>contexto escolar</a:t>
            </a:r>
            <a:r>
              <a:rPr lang="es-MX" sz="3600" dirty="0">
                <a:latin typeface="Bahnschrift Light" panose="020B0502040204020203" pitchFamily="34" charset="0"/>
              </a:rPr>
              <a:t>, promueve la búsqueda de formas en las que se puedan insertar estas tecnologías en el aula y así beneficiar a los actores involucrados: el profesor y los estudiantes.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894FF50-BA4A-46E5-A102-99DDB3CF3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028" y="1030310"/>
            <a:ext cx="5813214" cy="47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0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C603B6-C532-4133-BC82-8F891360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8" y="500062"/>
            <a:ext cx="10515600" cy="1325563"/>
          </a:xfrm>
        </p:spPr>
        <p:txBody>
          <a:bodyPr/>
          <a:lstStyle/>
          <a:p>
            <a:r>
              <a:rPr lang="es-MX" b="1" dirty="0">
                <a:latin typeface="AR DARLING" panose="02000000000000000000" pitchFamily="2" charset="0"/>
              </a:rPr>
              <a:t>TIC en la clase de lengua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C5D4BA-EF40-4D3C-BF8D-918BCEB9C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214" y="1825625"/>
            <a:ext cx="5937162" cy="4351338"/>
          </a:xfrm>
        </p:spPr>
        <p:txBody>
          <a:bodyPr>
            <a:noAutofit/>
          </a:bodyPr>
          <a:lstStyle/>
          <a:p>
            <a:r>
              <a:rPr lang="es-MX" sz="3200" b="1" dirty="0">
                <a:latin typeface="Bahnschrift Light" panose="020B0502040204020203" pitchFamily="34" charset="0"/>
              </a:rPr>
              <a:t>Herramientas </a:t>
            </a:r>
            <a:r>
              <a:rPr lang="es-MX" sz="3200" dirty="0">
                <a:latin typeface="Bahnschrift Light" panose="020B0502040204020203" pitchFamily="34" charset="0"/>
              </a:rPr>
              <a:t>(correo electrónico, redes sociales, páginas web, Google, etc.) </a:t>
            </a:r>
            <a:endParaRPr lang="es-MX" sz="32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MX" sz="2000" dirty="0">
              <a:latin typeface="Bahnschrift Light" panose="020B0502040204020203" pitchFamily="34" charset="0"/>
            </a:endParaRPr>
          </a:p>
          <a:p>
            <a:r>
              <a:rPr lang="es-MX" sz="3200" b="1" dirty="0">
                <a:latin typeface="Bahnschrift Light" panose="020B0502040204020203" pitchFamily="34" charset="0"/>
              </a:rPr>
              <a:t>Aparatos</a:t>
            </a:r>
            <a:r>
              <a:rPr lang="es-MX" sz="3200" dirty="0">
                <a:latin typeface="Bahnschrift Light" panose="020B0502040204020203" pitchFamily="34" charset="0"/>
              </a:rPr>
              <a:t>, (los teléfonos celulares y/o las tabletas) </a:t>
            </a:r>
          </a:p>
          <a:p>
            <a:pPr marL="0" indent="0">
              <a:buNone/>
            </a:pPr>
            <a:endParaRPr lang="es-MX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s-MX" sz="3200" dirty="0">
                <a:latin typeface="Bahnschrift Light" panose="020B0502040204020203" pitchFamily="34" charset="0"/>
              </a:rPr>
              <a:t>Mejoran y  modifican los contextos tradicionales de una clase de lengua.</a:t>
            </a:r>
          </a:p>
        </p:txBody>
      </p:sp>
      <p:pic>
        <p:nvPicPr>
          <p:cNvPr id="4098" name="Picture 2" descr="Resultado de imagen para tic y la enseÃ±anza de lenguas">
            <a:extLst>
              <a:ext uri="{FF2B5EF4-FFF2-40B4-BE49-F238E27FC236}">
                <a16:creationId xmlns:a16="http://schemas.microsoft.com/office/drawing/2014/main" xmlns="" id="{26C4CCD9-7655-4E93-8B43-38B8461C2A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52" y="1365161"/>
            <a:ext cx="5592548" cy="49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350F7C-5BEA-4CAC-A056-A0C1A0D3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9" y="206152"/>
            <a:ext cx="10515600" cy="973345"/>
          </a:xfrm>
        </p:spPr>
        <p:txBody>
          <a:bodyPr/>
          <a:lstStyle/>
          <a:p>
            <a:r>
              <a:rPr lang="es-MX" b="1" dirty="0">
                <a:latin typeface="AR DARLING" panose="02000000000000000000" pitchFamily="2" charset="0"/>
              </a:rPr>
              <a:t>Beneficios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FFF04C-67EE-42CD-8841-4BEA01ACE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59" y="1179497"/>
            <a:ext cx="10734541" cy="2000567"/>
          </a:xfrm>
        </p:spPr>
        <p:txBody>
          <a:bodyPr>
            <a:normAutofit lnSpcReduction="10000"/>
          </a:bodyPr>
          <a:lstStyle/>
          <a:p>
            <a:pPr lvl="0"/>
            <a:r>
              <a:rPr lang="es-MX" sz="3200" dirty="0">
                <a:latin typeface="Bahnschrift Light" panose="020B0502040204020203" pitchFamily="34" charset="0"/>
              </a:rPr>
              <a:t>Acceso a </a:t>
            </a:r>
            <a:r>
              <a:rPr lang="es-MX" sz="3200" b="1" dirty="0">
                <a:latin typeface="Bahnschrift Light" panose="020B0502040204020203" pitchFamily="34" charset="0"/>
              </a:rPr>
              <a:t>recursos </a:t>
            </a:r>
            <a:r>
              <a:rPr lang="es-MX" sz="3200" dirty="0">
                <a:latin typeface="Bahnschrift Light" panose="020B0502040204020203" pitchFamily="34" charset="0"/>
              </a:rPr>
              <a:t>más allá de las paredes del aula</a:t>
            </a:r>
          </a:p>
          <a:p>
            <a:pPr lvl="0"/>
            <a:r>
              <a:rPr lang="es-MX" sz="3200" dirty="0">
                <a:latin typeface="Bahnschrift Light" panose="020B0502040204020203" pitchFamily="34" charset="0"/>
              </a:rPr>
              <a:t>Ahorro de </a:t>
            </a:r>
            <a:r>
              <a:rPr lang="es-MX" sz="3200" b="1" dirty="0">
                <a:latin typeface="Bahnschrift Light" panose="020B0502040204020203" pitchFamily="34" charset="0"/>
              </a:rPr>
              <a:t>tiempo</a:t>
            </a:r>
            <a:r>
              <a:rPr lang="es-MX" sz="3200" dirty="0">
                <a:latin typeface="Bahnschrift Light" panose="020B0502040204020203" pitchFamily="34" charset="0"/>
              </a:rPr>
              <a:t> que puede ser utilizado en actividades más significativas</a:t>
            </a:r>
          </a:p>
          <a:p>
            <a:pPr lvl="0"/>
            <a:r>
              <a:rPr lang="es-MX" sz="3200" dirty="0">
                <a:latin typeface="Bahnschrift Light" panose="020B0502040204020203" pitchFamily="34" charset="0"/>
              </a:rPr>
              <a:t>Se promueve la </a:t>
            </a:r>
            <a:r>
              <a:rPr lang="es-MX" sz="3200" b="1" dirty="0">
                <a:latin typeface="Bahnschrift Light" panose="020B0502040204020203" pitchFamily="34" charset="0"/>
              </a:rPr>
              <a:t>autonomía </a:t>
            </a:r>
            <a:r>
              <a:rPr lang="es-MX" sz="3200" dirty="0">
                <a:latin typeface="Bahnschrift Light" panose="020B0502040204020203" pitchFamily="34" charset="0"/>
              </a:rPr>
              <a:t>del alumno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51220D55-73A6-4700-BFD7-8817A5958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83326" y="3180064"/>
            <a:ext cx="6019008" cy="36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B8AAFFE-F509-43E6-ABD5-1FE25439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07" y="361963"/>
            <a:ext cx="10515600" cy="643942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AR DARLING" panose="02000000000000000000" pitchFamily="2" charset="0"/>
              </a:rPr>
              <a:t>Innovación dentro de la planeación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xmlns="" id="{740C5D28-7FF1-4708-8C85-735C6D849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691095"/>
              </p:ext>
            </p:extLst>
          </p:nvPr>
        </p:nvGraphicFramePr>
        <p:xfrm>
          <a:off x="103028" y="1249250"/>
          <a:ext cx="11856079" cy="517730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59162">
                  <a:extLst>
                    <a:ext uri="{9D8B030D-6E8A-4147-A177-3AD203B41FA5}">
                      <a16:colId xmlns:a16="http://schemas.microsoft.com/office/drawing/2014/main" xmlns="" val="2268871004"/>
                    </a:ext>
                  </a:extLst>
                </a:gridCol>
                <a:gridCol w="4187694">
                  <a:extLst>
                    <a:ext uri="{9D8B030D-6E8A-4147-A177-3AD203B41FA5}">
                      <a16:colId xmlns:a16="http://schemas.microsoft.com/office/drawing/2014/main" xmlns="" val="2008413640"/>
                    </a:ext>
                  </a:extLst>
                </a:gridCol>
                <a:gridCol w="5309223">
                  <a:extLst>
                    <a:ext uri="{9D8B030D-6E8A-4147-A177-3AD203B41FA5}">
                      <a16:colId xmlns:a16="http://schemas.microsoft.com/office/drawing/2014/main" xmlns="" val="3067460096"/>
                    </a:ext>
                  </a:extLst>
                </a:gridCol>
              </a:tblGrid>
              <a:tr h="7592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00" dirty="0">
                          <a:effectLst/>
                        </a:rPr>
                        <a:t> </a:t>
                      </a:r>
                      <a:endParaRPr lang="es-MX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  <a:latin typeface="Bahnschrift SemiBold Condensed" panose="020B0502040204020203" pitchFamily="34" charset="0"/>
                        </a:rPr>
                        <a:t>ANTES</a:t>
                      </a:r>
                      <a:endParaRPr lang="es-MX" sz="3200" dirty="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  <a:latin typeface="Bahnschrift SemiBold Condensed" panose="020B0502040204020203" pitchFamily="34" charset="0"/>
                        </a:rPr>
                        <a:t>¿INNOVAR?</a:t>
                      </a:r>
                      <a:endParaRPr lang="es-MX" sz="3200" dirty="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78033477"/>
                  </a:ext>
                </a:extLst>
              </a:tr>
              <a:tr h="970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OBJETIVOS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Deben </a:t>
                      </a:r>
                      <a:r>
                        <a:rPr lang="es-MX" sz="2000" dirty="0">
                          <a:effectLst/>
                        </a:rPr>
                        <a:t>coincidir </a:t>
                      </a:r>
                      <a:r>
                        <a:rPr lang="es-MX" sz="2000" dirty="0" smtClean="0">
                          <a:effectLst/>
                        </a:rPr>
                        <a:t>con </a:t>
                      </a:r>
                      <a:r>
                        <a:rPr lang="es-MX" sz="2000" dirty="0">
                          <a:effectLst/>
                        </a:rPr>
                        <a:t>un plan de estudios.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 Diseñar </a:t>
                      </a:r>
                      <a:r>
                        <a:rPr lang="es-MX" sz="2000" dirty="0">
                          <a:effectLst/>
                        </a:rPr>
                        <a:t>diferentes tipos de objetivos </a:t>
                      </a:r>
                      <a:r>
                        <a:rPr lang="es-MX" sz="2000" dirty="0" smtClean="0">
                          <a:effectLst/>
                        </a:rPr>
                        <a:t>  (</a:t>
                      </a:r>
                      <a:r>
                        <a:rPr lang="es-MX" sz="2000" dirty="0">
                          <a:effectLst/>
                        </a:rPr>
                        <a:t>nivelación. (MRE). 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208172950"/>
                  </a:ext>
                </a:extLst>
              </a:tr>
              <a:tr h="15986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CONTENIDOS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*Estructurado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*</a:t>
                      </a:r>
                      <a:r>
                        <a:rPr lang="es-MX" sz="2000" b="1" dirty="0">
                          <a:effectLst/>
                        </a:rPr>
                        <a:t>Prácticas descontextualizadas.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*Uso correcto y evaluación de contenidos. 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 *Interdisciplinariedad</a:t>
                      </a:r>
                      <a:endParaRPr lang="es-MX" sz="2000" u="none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000" b="1" dirty="0">
                          <a:effectLst/>
                        </a:rPr>
                        <a:t> *Ambientes de aprendizaje</a:t>
                      </a:r>
                      <a:endParaRPr lang="es-MX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 *</a:t>
                      </a:r>
                      <a:r>
                        <a:rPr lang="es-MX" sz="2000" b="1" u="sng" strike="noStrike" dirty="0">
                          <a:effectLst/>
                        </a:rPr>
                        <a:t>P</a:t>
                      </a:r>
                      <a:r>
                        <a:rPr lang="es-MX" sz="2000" b="1" u="sng" dirty="0">
                          <a:effectLst/>
                        </a:rPr>
                        <a:t>ráctica del idioma más allá del aula. </a:t>
                      </a:r>
                      <a:endParaRPr lang="es-MX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19391090"/>
                  </a:ext>
                </a:extLst>
              </a:tr>
              <a:tr h="1849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ORGANIZACIÓN DE CONTENIDOS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*Los libros de texto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*Lineamientos de una clase de idioma.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 Reconsiderarlos  </a:t>
                      </a:r>
                      <a:r>
                        <a:rPr lang="es-MX" sz="2000" dirty="0">
                          <a:effectLst/>
                        </a:rPr>
                        <a:t>de los libros de texto y complementarlos con contenidos de las otras materias para que resulten significativos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1938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2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C286F4-66DE-4AB4-8107-E2CA1BA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98" y="197700"/>
            <a:ext cx="10515600" cy="808582"/>
          </a:xfrm>
        </p:spPr>
        <p:txBody>
          <a:bodyPr/>
          <a:lstStyle/>
          <a:p>
            <a:r>
              <a:rPr lang="es-MX" b="1" dirty="0">
                <a:latin typeface="AR DARLING" panose="02000000000000000000" pitchFamily="2" charset="0"/>
              </a:rPr>
              <a:t>Innovación dentro de la planeación</a:t>
            </a:r>
            <a:endParaRPr lang="es-MX" b="1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76574A71-6FB0-4EC4-8035-F9479F7AC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733817"/>
              </p:ext>
            </p:extLst>
          </p:nvPr>
        </p:nvGraphicFramePr>
        <p:xfrm>
          <a:off x="115909" y="1006282"/>
          <a:ext cx="11912958" cy="56649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0930">
                  <a:extLst>
                    <a:ext uri="{9D8B030D-6E8A-4147-A177-3AD203B41FA5}">
                      <a16:colId xmlns:a16="http://schemas.microsoft.com/office/drawing/2014/main" xmlns="" val="3207524329"/>
                    </a:ext>
                  </a:extLst>
                </a:gridCol>
                <a:gridCol w="4069724">
                  <a:extLst>
                    <a:ext uri="{9D8B030D-6E8A-4147-A177-3AD203B41FA5}">
                      <a16:colId xmlns:a16="http://schemas.microsoft.com/office/drawing/2014/main" xmlns="" val="3027066204"/>
                    </a:ext>
                  </a:extLst>
                </a:gridCol>
                <a:gridCol w="4752304">
                  <a:extLst>
                    <a:ext uri="{9D8B030D-6E8A-4147-A177-3AD203B41FA5}">
                      <a16:colId xmlns:a16="http://schemas.microsoft.com/office/drawing/2014/main" xmlns="" val="3149375999"/>
                    </a:ext>
                  </a:extLst>
                </a:gridCol>
              </a:tblGrid>
              <a:tr h="900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00" dirty="0">
                          <a:effectLst/>
                        </a:rPr>
                        <a:t> </a:t>
                      </a:r>
                      <a:endParaRPr lang="es-MX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  <a:latin typeface="Bahnschrift SemiBold Condensed" panose="020B0502040204020203" pitchFamily="34" charset="0"/>
                        </a:rPr>
                        <a:t>ANTES</a:t>
                      </a:r>
                      <a:endParaRPr lang="es-MX" sz="3200" dirty="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  <a:latin typeface="Bahnschrift SemiBold Condensed" panose="020B0502040204020203" pitchFamily="34" charset="0"/>
                        </a:rPr>
                        <a:t>¿INNOVAR?</a:t>
                      </a:r>
                      <a:endParaRPr lang="es-MX" sz="3200" dirty="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20221171"/>
                  </a:ext>
                </a:extLst>
              </a:tr>
              <a:tr h="1710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effectLst/>
                        </a:rPr>
                        <a:t>ACTIVIDADES DE APRENDIZAJE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Se enfocan en las </a:t>
                      </a:r>
                      <a:r>
                        <a:rPr lang="es-MX" sz="1800" b="1" i="1" dirty="0">
                          <a:effectLst/>
                        </a:rPr>
                        <a:t>propuestas en los libros de texto</a:t>
                      </a:r>
                      <a:r>
                        <a:rPr lang="es-MX" sz="1800" dirty="0">
                          <a:effectLst/>
                        </a:rPr>
                        <a:t>.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*</a:t>
                      </a:r>
                      <a:r>
                        <a:rPr lang="es-MX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Interdisciplinariedad</a:t>
                      </a:r>
                      <a:r>
                        <a:rPr lang="es-MX" sz="1800" dirty="0"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 *</a:t>
                      </a:r>
                      <a:r>
                        <a:rPr lang="es-MX" sz="1800" dirty="0">
                          <a:effectLst/>
                        </a:rPr>
                        <a:t>Diseñar actividades académicas, </a:t>
                      </a:r>
                      <a:r>
                        <a:rPr lang="es-MX" sz="1800" b="1" dirty="0">
                          <a:effectLst/>
                        </a:rPr>
                        <a:t>proyectos</a:t>
                      </a:r>
                      <a:r>
                        <a:rPr lang="es-MX" sz="1800" dirty="0">
                          <a:effectLst/>
                        </a:rPr>
                        <a:t> que fomenten la investigación.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45665168"/>
                  </a:ext>
                </a:extLst>
              </a:tr>
              <a:tr h="1343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effectLst/>
                        </a:rPr>
                        <a:t>RECURSOS DIDACTICOS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03880" algn="r"/>
                        </a:tabLst>
                      </a:pPr>
                      <a:r>
                        <a:rPr lang="es-MX" sz="1800" dirty="0">
                          <a:effectLst/>
                        </a:rPr>
                        <a:t>Libros de texto, grabadoras, video, blog de la materia, cuaderno, </a:t>
                      </a:r>
                      <a:r>
                        <a:rPr lang="es-MX" sz="1800" dirty="0" smtClean="0">
                          <a:effectLst/>
                        </a:rPr>
                        <a:t>pizarrón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 Buscar </a:t>
                      </a:r>
                      <a:r>
                        <a:rPr lang="es-MX" sz="1800" dirty="0">
                          <a:effectLst/>
                        </a:rPr>
                        <a:t>nuevas bibliografías e incluso contemplar el </a:t>
                      </a:r>
                      <a:r>
                        <a:rPr lang="es-MX" sz="1800" b="1" dirty="0">
                          <a:effectLst/>
                        </a:rPr>
                        <a:t>diseño de materiales y/o </a:t>
                      </a:r>
                      <a:r>
                        <a:rPr lang="es-MX" sz="1800" dirty="0">
                          <a:effectLst/>
                        </a:rPr>
                        <a:t>de proyectos académicos.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85635632"/>
                  </a:ext>
                </a:extLst>
              </a:tr>
              <a:tr h="1710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effectLst/>
                        </a:rPr>
                        <a:t>FORMAS DE EVALUACIÓN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Altos porcentajes a los </a:t>
                      </a:r>
                      <a:r>
                        <a:rPr lang="es-MX" sz="1800" b="1" dirty="0">
                          <a:effectLst/>
                        </a:rPr>
                        <a:t>exámene</a:t>
                      </a:r>
                      <a:r>
                        <a:rPr lang="es-MX" sz="1800" dirty="0">
                          <a:effectLst/>
                        </a:rPr>
                        <a:t>s y revisiones (sumativa);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Trabajo en clase la implementación de proyectos (formativa)</a:t>
                      </a: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effectLst/>
                        </a:rPr>
                        <a:t> Otorgar mayor peso a los proyectos.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 smtClean="0">
                          <a:effectLst/>
                        </a:rPr>
                        <a:t>Entender que </a:t>
                      </a:r>
                      <a:r>
                        <a:rPr lang="es-MX" sz="1800" dirty="0">
                          <a:effectLst/>
                        </a:rPr>
                        <a:t>la clase es un microsistema 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effectLst/>
                        </a:rPr>
                        <a:t>Realizar las evaluaciones de acuerdo a la respuesta de los estudiantes. </a:t>
                      </a: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99457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8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2318D8-2C9A-45A5-B009-82F50408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40" y="171943"/>
            <a:ext cx="10515600" cy="808582"/>
          </a:xfrm>
        </p:spPr>
        <p:txBody>
          <a:bodyPr/>
          <a:lstStyle/>
          <a:p>
            <a:pPr algn="ctr"/>
            <a:r>
              <a:rPr lang="es-MX" b="1" dirty="0">
                <a:latin typeface="AR DARLING" panose="02000000000000000000" pitchFamily="2" charset="0"/>
              </a:rPr>
              <a:t>Innovación dentro de la planeación</a:t>
            </a:r>
            <a:endParaRPr lang="es-MX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D37A5AA8-898B-49E3-A6D7-C45167C75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414302"/>
              </p:ext>
            </p:extLst>
          </p:nvPr>
        </p:nvGraphicFramePr>
        <p:xfrm>
          <a:off x="0" y="1135073"/>
          <a:ext cx="11874321" cy="56015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44713">
                  <a:extLst>
                    <a:ext uri="{9D8B030D-6E8A-4147-A177-3AD203B41FA5}">
                      <a16:colId xmlns:a16="http://schemas.microsoft.com/office/drawing/2014/main" xmlns="" val="2468248757"/>
                    </a:ext>
                  </a:extLst>
                </a:gridCol>
                <a:gridCol w="4263697">
                  <a:extLst>
                    <a:ext uri="{9D8B030D-6E8A-4147-A177-3AD203B41FA5}">
                      <a16:colId xmlns:a16="http://schemas.microsoft.com/office/drawing/2014/main" xmlns="" val="2607801912"/>
                    </a:ext>
                  </a:extLst>
                </a:gridCol>
                <a:gridCol w="5165911">
                  <a:extLst>
                    <a:ext uri="{9D8B030D-6E8A-4147-A177-3AD203B41FA5}">
                      <a16:colId xmlns:a16="http://schemas.microsoft.com/office/drawing/2014/main" xmlns="" val="2266012489"/>
                    </a:ext>
                  </a:extLst>
                </a:gridCol>
              </a:tblGrid>
              <a:tr h="57544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  <a:latin typeface="Bahnschrift SemiBold Condensed" panose="020B0502040204020203" pitchFamily="34" charset="0"/>
                        </a:rPr>
                        <a:t>ANTES</a:t>
                      </a:r>
                      <a:endParaRPr lang="es-MX" sz="3200" dirty="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  <a:latin typeface="Bahnschrift SemiBold Condensed" panose="020B0502040204020203" pitchFamily="34" charset="0"/>
                        </a:rPr>
                        <a:t>¿INNOVAR?</a:t>
                      </a:r>
                      <a:endParaRPr lang="es-MX" sz="3200" dirty="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2968050"/>
                  </a:ext>
                </a:extLst>
              </a:tr>
              <a:tr h="4870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effectLst/>
                        </a:rPr>
                        <a:t>SITUACIONES DE ENSEÑANZA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Diseñar actividades de acuerdo a los contenidos y requerimientos y fechas  asignadas 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Dirigir la clase todo el tiempo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Importancia a la evaluación sumativa.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Seguir las unidades didácticas de la misma forma con todos los grupos del mismo nivel.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Flexibilizar y adaptar las actividades a los diferentes escenarios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Promover con los alumnos la </a:t>
                      </a:r>
                      <a:r>
                        <a:rPr lang="es-MX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autonomía del aprendizaje</a:t>
                      </a:r>
                      <a:r>
                        <a:rPr lang="es-MX" sz="1800" dirty="0">
                          <a:effectLst/>
                        </a:rPr>
                        <a:t>.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Evaluar logros y aprendizajes alcanzados.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Entender la práctica educativa como reflexiva.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Buscar dimensiones de las unidades didácticas para enriquecerlas. 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Implementar acciones de retroalimentación con los alumnos. 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Evaluar contenidos y materiales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</a:rPr>
                        <a:t>Permitir la autoevaluación y la coevaluación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35" marR="19735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4603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0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19D2EC-757C-46FD-AA1B-CB92DAAE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97" y="287853"/>
            <a:ext cx="10515600" cy="753812"/>
          </a:xfrm>
        </p:spPr>
        <p:txBody>
          <a:bodyPr>
            <a:noAutofit/>
          </a:bodyPr>
          <a:lstStyle/>
          <a:p>
            <a:r>
              <a:rPr lang="es-MX" b="1" dirty="0">
                <a:latin typeface="AR DARLING" panose="02000000000000000000" pitchFamily="2" charset="0"/>
              </a:rPr>
              <a:t>Ambientes de aprendizaje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6D33E08-3069-45A8-8F7A-2F5CF00FA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892" y="1371600"/>
            <a:ext cx="7520189" cy="48053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3600" b="1" dirty="0"/>
              <a:t>Basado en proyectos: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3600" dirty="0"/>
              <a:t>*</a:t>
            </a:r>
            <a:r>
              <a:rPr lang="es-MX" sz="3600" dirty="0">
                <a:latin typeface="Bahnschrift Light" panose="020B0502040204020203" pitchFamily="34" charset="0"/>
              </a:rPr>
              <a:t>Centrado en los estudiantes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3600" dirty="0">
                <a:latin typeface="Bahnschrift Light" panose="020B0502040204020203" pitchFamily="34" charset="0"/>
              </a:rPr>
              <a:t>*Permite que exploren, comprendan y construyan conocimientos nuevos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3600" dirty="0">
                <a:latin typeface="Bahnschrift Light" panose="020B0502040204020203" pitchFamily="34" charset="0"/>
              </a:rPr>
              <a:t>*Adaptado a sus necesidades tomando en cuenta sus conocimientos previos los cuales serán </a:t>
            </a:r>
            <a:r>
              <a:rPr lang="es-MX" sz="3600" b="1" dirty="0">
                <a:latin typeface="Bahnschrift Light" panose="020B0502040204020203" pitchFamily="34" charset="0"/>
              </a:rPr>
              <a:t>modificables</a:t>
            </a:r>
            <a:r>
              <a:rPr lang="es-MX" sz="3600" dirty="0">
                <a:latin typeface="Bahnschrift Light" panose="020B0502040204020203" pitchFamily="34" charset="0"/>
              </a:rPr>
              <a:t>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C9F24A5D-6D81-4475-B81C-B28367329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3081" y="1221969"/>
            <a:ext cx="4438919" cy="44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 diseño abstracto melancól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965_TF03460530" id="{21635475-6792-44A6-A8E3-1C7EF2148DF0}" vid="{F2F81E98-68FC-45E7-BC18-42DD6EFEA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diseño abstracto melancólico</Template>
  <TotalTime>192</TotalTime>
  <Words>676</Words>
  <Application>Microsoft Office PowerPoint</Application>
  <PresentationFormat>Panorámica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 DARLING</vt:lpstr>
      <vt:lpstr>Arial</vt:lpstr>
      <vt:lpstr>Bahnschrift Light</vt:lpstr>
      <vt:lpstr>Bahnschrift SemiBold Condensed</vt:lpstr>
      <vt:lpstr>Calibri</vt:lpstr>
      <vt:lpstr>Century Gothic</vt:lpstr>
      <vt:lpstr>Symbol</vt:lpstr>
      <vt:lpstr>Times New Roman</vt:lpstr>
      <vt:lpstr>Plantilla con diseño abstracto melancólico</vt:lpstr>
      <vt:lpstr>De la red al aula: innovación en la enseñanza de lenguas mediada por la tecnología</vt:lpstr>
      <vt:lpstr>Innovación educativa</vt:lpstr>
      <vt:lpstr>¿Innovación? </vt:lpstr>
      <vt:lpstr>TIC en la clase de lengua</vt:lpstr>
      <vt:lpstr>Beneficios</vt:lpstr>
      <vt:lpstr>Innovación dentro de la planeación</vt:lpstr>
      <vt:lpstr>Innovación dentro de la planeación</vt:lpstr>
      <vt:lpstr>Innovación dentro de la planeación</vt:lpstr>
      <vt:lpstr>Ambientes de aprendizaje</vt:lpstr>
      <vt:lpstr>Ambientes de aprendizaje</vt:lpstr>
      <vt:lpstr>Ambientes de aprendizaje</vt:lpstr>
      <vt:lpstr>Ejemplos</vt:lpstr>
      <vt:lpstr>Reflexiones finales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red al aula: innovación en la enseñanza de lenguas mediada por la tecnología</dc:title>
  <dc:creator>Lucio Martinez</dc:creator>
  <cp:lastModifiedBy>gaby</cp:lastModifiedBy>
  <cp:revision>23</cp:revision>
  <dcterms:created xsi:type="dcterms:W3CDTF">2019-04-30T03:27:32Z</dcterms:created>
  <dcterms:modified xsi:type="dcterms:W3CDTF">2019-05-01T06:36:47Z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