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59" r:id="rId4"/>
    <p:sldId id="281" r:id="rId5"/>
    <p:sldId id="282" r:id="rId6"/>
    <p:sldId id="260" r:id="rId7"/>
    <p:sldId id="268" r:id="rId8"/>
    <p:sldId id="269" r:id="rId9"/>
    <p:sldId id="262" r:id="rId10"/>
    <p:sldId id="270" r:id="rId11"/>
    <p:sldId id="271" r:id="rId12"/>
    <p:sldId id="263" r:id="rId13"/>
    <p:sldId id="264" r:id="rId14"/>
    <p:sldId id="274" r:id="rId15"/>
    <p:sldId id="272" r:id="rId16"/>
    <p:sldId id="273" r:id="rId17"/>
    <p:sldId id="276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marca de agu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marca de agu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89231"/>
            <a:ext cx="7313613" cy="510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tadistica.unam.mx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Habilidades y recursos tecnológicos en estudiantes a distancia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59703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sz="2000" dirty="0" smtClean="0"/>
              <a:t>Algunas experiencias en un curso para estudiantes de la Especialización en Enseñanza de Español como Lengua Extranjera</a:t>
            </a:r>
          </a:p>
          <a:p>
            <a:pPr>
              <a:lnSpc>
                <a:spcPct val="80000"/>
              </a:lnSpc>
            </a:pPr>
            <a:endParaRPr lang="es-ES" sz="2000" dirty="0" smtClean="0"/>
          </a:p>
          <a:p>
            <a:pPr algn="ctr">
              <a:lnSpc>
                <a:spcPct val="80000"/>
              </a:lnSpc>
            </a:pPr>
            <a:r>
              <a:rPr lang="es-ES" sz="1700" dirty="0" smtClean="0"/>
              <a:t>Seminario de Lingüística Aplicada a la Enseñanza de Lenguas</a:t>
            </a:r>
          </a:p>
          <a:p>
            <a:pPr algn="ctr">
              <a:lnSpc>
                <a:spcPct val="80000"/>
              </a:lnSpc>
            </a:pPr>
            <a:r>
              <a:rPr lang="es-ES" sz="1700" dirty="0" smtClean="0"/>
              <a:t>2 de mayo 2019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2622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97" y="33422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398" y="724958"/>
            <a:ext cx="7313613" cy="510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¿Qué servidor de correo electrónico utiliza?</a:t>
            </a:r>
          </a:p>
        </p:txBody>
      </p:sp>
      <p:pic>
        <p:nvPicPr>
          <p:cNvPr id="7" name="Imagen 6" descr="PG6-GRF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4028"/>
          <a:stretch/>
        </p:blipFill>
        <p:spPr>
          <a:xfrm>
            <a:off x="1583139" y="1593320"/>
            <a:ext cx="5943723" cy="547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7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60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41445" y="898647"/>
            <a:ext cx="3566160" cy="40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 smtClean="0"/>
              <a:t>¿Utiliza </a:t>
            </a:r>
            <a:r>
              <a:rPr lang="es-ES" sz="2800" dirty="0" err="1" smtClean="0"/>
              <a:t>Skype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78612" y="898647"/>
            <a:ext cx="4031321" cy="405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/>
              <a:t>¿Ha utilizado </a:t>
            </a:r>
            <a:r>
              <a:rPr lang="es-ES" sz="2800" dirty="0" err="1" smtClean="0"/>
              <a:t>Hangouts</a:t>
            </a:r>
            <a:r>
              <a:rPr lang="es-ES" sz="2800" dirty="0" smtClean="0"/>
              <a:t> </a:t>
            </a:r>
            <a:r>
              <a:rPr lang="es-ES" sz="2800" dirty="0"/>
              <a:t>con fines de estudio?</a:t>
            </a:r>
          </a:p>
        </p:txBody>
      </p:sp>
      <p:pic>
        <p:nvPicPr>
          <p:cNvPr id="5" name="Imagen 4" descr="PG7-GR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1" y="1978925"/>
            <a:ext cx="4369188" cy="490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PG7-GR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11" y="1978925"/>
            <a:ext cx="4373277" cy="497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2" y="16298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910" y="695216"/>
            <a:ext cx="8598090" cy="51072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3000" dirty="0"/>
              <a:t>¿En qué buscadores ha localizado información académica</a:t>
            </a:r>
            <a:r>
              <a:rPr lang="es-ES" sz="3000" dirty="0" smtClean="0"/>
              <a:t>?</a:t>
            </a:r>
            <a:endParaRPr lang="es-ES" sz="3000" dirty="0"/>
          </a:p>
        </p:txBody>
      </p:sp>
      <p:pic>
        <p:nvPicPr>
          <p:cNvPr id="4" name="Imagen 3" descr="PG8-GR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882"/>
            <a:ext cx="8666328" cy="519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7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1729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pic>
        <p:nvPicPr>
          <p:cNvPr id="13" name="Marcador de contenido 12" descr="PG9-LST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56" r="-28556"/>
          <a:stretch>
            <a:fillRect/>
          </a:stretch>
        </p:blipFill>
        <p:spPr>
          <a:xfrm>
            <a:off x="436729" y="1707699"/>
            <a:ext cx="4232038" cy="521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Marcador de contenido 13" descr="PG9-LST2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59" r="-30559"/>
          <a:stretch>
            <a:fillRect/>
          </a:stretch>
        </p:blipFill>
        <p:spPr>
          <a:xfrm>
            <a:off x="4668767" y="1812143"/>
            <a:ext cx="4060659" cy="500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36729" y="743803"/>
            <a:ext cx="8106770" cy="803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ES" sz="2800" dirty="0" smtClean="0"/>
              <a:t>¿Qué herramientas de cómputo y/o internet utiliza para la enseñanza?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411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9214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 </a:t>
            </a:r>
            <a:r>
              <a:rPr lang="es-ES" b="1" dirty="0"/>
              <a:t>comparados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070" y="1325458"/>
            <a:ext cx="8557146" cy="510724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Portal de Estadística Universitaria</a:t>
            </a:r>
          </a:p>
          <a:p>
            <a:pPr marL="457200" lvl="1" indent="0">
              <a:buNone/>
            </a:pPr>
            <a:r>
              <a:rPr lang="es-ES" sz="2000" dirty="0" smtClean="0"/>
              <a:t>	</a:t>
            </a:r>
            <a:r>
              <a:rPr lang="es-ES" sz="2000" dirty="0" smtClean="0">
                <a:hlinkClick r:id="rId2"/>
              </a:rPr>
              <a:t>http</a:t>
            </a:r>
            <a:r>
              <a:rPr lang="es-ES" sz="2000" dirty="0">
                <a:hlinkClick r:id="rId2"/>
              </a:rPr>
              <a:t>://www.estadistica.unam.mx</a:t>
            </a:r>
            <a:r>
              <a:rPr lang="es-ES" sz="2000" dirty="0" smtClean="0">
                <a:hlinkClick r:id="rId2"/>
              </a:rPr>
              <a:t>/</a:t>
            </a:r>
            <a:endParaRPr lang="es-ES" sz="2000" dirty="0" smtClean="0"/>
          </a:p>
          <a:p>
            <a:pPr marL="457200" lvl="1" indent="0">
              <a:buNone/>
            </a:pPr>
            <a:endParaRPr lang="es-ES" sz="2000" dirty="0" smtClean="0"/>
          </a:p>
          <a:p>
            <a:pPr lvl="1"/>
            <a:r>
              <a:rPr lang="es-ES" sz="3200" dirty="0" smtClean="0"/>
              <a:t>Perfil Alumnos de Primer Ingreso</a:t>
            </a:r>
          </a:p>
          <a:p>
            <a:pPr lvl="2"/>
            <a:r>
              <a:rPr lang="es-ES" sz="3200" dirty="0" smtClean="0"/>
              <a:t>Concurso de selección a la licenciatura 2017</a:t>
            </a:r>
            <a:r>
              <a:rPr lang="es-ES" sz="3200" dirty="0" smtClean="0"/>
              <a:t>: 18,743</a:t>
            </a:r>
            <a:endParaRPr lang="es-ES" sz="3200" dirty="0" smtClean="0"/>
          </a:p>
          <a:p>
            <a:pPr lvl="2"/>
            <a:r>
              <a:rPr lang="es-ES" sz="3200" dirty="0" smtClean="0"/>
              <a:t>Pase reglamentado a la licenciatura 2017: </a:t>
            </a:r>
            <a:endParaRPr lang="es-ES" sz="3200" dirty="0" smtClean="0"/>
          </a:p>
          <a:p>
            <a:pPr marL="914400" lvl="2" indent="0">
              <a:buNone/>
            </a:pPr>
            <a:r>
              <a:rPr lang="es-ES" sz="3200" dirty="0" smtClean="0"/>
              <a:t>    27,659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27763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919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 comparados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11117" y="1121774"/>
            <a:ext cx="3566160" cy="405606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Estudiantes Especialización</a:t>
            </a:r>
            <a:endParaRPr lang="es-ES" dirty="0"/>
          </a:p>
        </p:txBody>
      </p:sp>
      <p:pic>
        <p:nvPicPr>
          <p:cNvPr id="4" name="Imagen 3" descr="PG3-GRF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16859" r="-766" b="-76"/>
          <a:stretch/>
        </p:blipFill>
        <p:spPr>
          <a:xfrm>
            <a:off x="239305" y="2083579"/>
            <a:ext cx="3909784" cy="357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109502" y="1014468"/>
            <a:ext cx="3788838" cy="405606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Concurso de </a:t>
            </a:r>
            <a:r>
              <a:rPr lang="es-ES" dirty="0" smtClean="0"/>
              <a:t>selección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Pase reglamentado</a:t>
            </a:r>
            <a:endParaRPr lang="es-ES" dirty="0"/>
          </a:p>
        </p:txBody>
      </p:sp>
      <p:pic>
        <p:nvPicPr>
          <p:cNvPr id="6" name="Imagen 5" descr="PG3-GR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1" y="1418771"/>
            <a:ext cx="3242929" cy="245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 descr="PG3-GRF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98" y="4369032"/>
            <a:ext cx="3189082" cy="242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0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4"/>
          <p:cNvSpPr>
            <a:spLocks noGrp="1"/>
          </p:cNvSpPr>
          <p:nvPr>
            <p:ph sz="half" idx="2"/>
          </p:nvPr>
        </p:nvSpPr>
        <p:spPr>
          <a:xfrm>
            <a:off x="5109502" y="1014468"/>
            <a:ext cx="3788838" cy="405606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Concurso de </a:t>
            </a:r>
            <a:r>
              <a:rPr lang="es-ES" dirty="0" smtClean="0"/>
              <a:t>selección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Pase reglamentado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2764" y="0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 comparados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5486" y="1393945"/>
            <a:ext cx="3566160" cy="405606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Estudiantes Especialización</a:t>
            </a:r>
            <a:endParaRPr lang="es-ES" dirty="0"/>
          </a:p>
        </p:txBody>
      </p:sp>
      <p:pic>
        <p:nvPicPr>
          <p:cNvPr id="4" name="Imagen 3" descr="PG3-GR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139"/>
            <a:ext cx="4221406" cy="422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PG3-GRF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02" y="1530423"/>
            <a:ext cx="2895332" cy="241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 descr="PG3-GRF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01" y="4390055"/>
            <a:ext cx="2871433" cy="239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9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 </a:t>
            </a:r>
            <a:r>
              <a:rPr lang="es-ES" b="1" dirty="0"/>
              <a:t>comparados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2138" y="1489231"/>
            <a:ext cx="8311486" cy="510724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Portal INEGI</a:t>
            </a:r>
          </a:p>
          <a:p>
            <a:pPr marL="457200" lvl="1" indent="0">
              <a:buNone/>
            </a:pPr>
            <a:r>
              <a:rPr lang="es-ES" sz="2000" dirty="0"/>
              <a:t>	</a:t>
            </a:r>
            <a:r>
              <a:rPr lang="es-ES" sz="2000" dirty="0" err="1"/>
              <a:t>https</a:t>
            </a:r>
            <a:r>
              <a:rPr lang="es-ES" sz="2000" dirty="0"/>
              <a:t>://</a:t>
            </a:r>
            <a:r>
              <a:rPr lang="es-ES" sz="2000" dirty="0" err="1"/>
              <a:t>www.inegi.org.mx</a:t>
            </a:r>
            <a:r>
              <a:rPr lang="es-ES" sz="2000" dirty="0"/>
              <a:t>/</a:t>
            </a:r>
            <a:endParaRPr lang="es-ES" sz="2000" dirty="0" smtClean="0"/>
          </a:p>
          <a:p>
            <a:pPr lvl="1"/>
            <a:r>
              <a:rPr lang="es-ES" sz="3200" dirty="0"/>
              <a:t>Disponibilidad y Uso de </a:t>
            </a:r>
            <a:r>
              <a:rPr lang="es-ES" sz="3200" dirty="0" smtClean="0"/>
              <a:t>TIC en hogares</a:t>
            </a:r>
          </a:p>
          <a:p>
            <a:pPr marL="1255712" lvl="3" indent="0">
              <a:buNone/>
            </a:pPr>
            <a:r>
              <a:rPr lang="es-ES" sz="2800" dirty="0" smtClean="0"/>
              <a:t>Información </a:t>
            </a:r>
            <a:r>
              <a:rPr lang="es-ES" sz="2800" dirty="0"/>
              <a:t>sobre la condición de disponibilidad de las Tecnologías de la Información y la Comunicación en los hogares y de su uso por los individuos</a:t>
            </a:r>
            <a:r>
              <a:rPr lang="es-ES" sz="2800" dirty="0" smtClean="0"/>
              <a:t>.</a:t>
            </a:r>
          </a:p>
          <a:p>
            <a:pPr marL="1255712" lvl="3" indent="0">
              <a:buNone/>
            </a:pPr>
            <a:r>
              <a:rPr lang="es-ES" sz="2800" dirty="0"/>
              <a:t>INEGI De 2015-2018: Encuesta Nacional sobre Disponibilidad y Uso de TIC en Hogares, ENDUTIH.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11642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18" y="39214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 comparados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4018" y="738604"/>
            <a:ext cx="7313613" cy="510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 smtClean="0"/>
              <a:t>Hogares con computadora</a:t>
            </a:r>
            <a:endParaRPr lang="es-ES" sz="3000" dirty="0"/>
          </a:p>
        </p:txBody>
      </p:sp>
      <p:pic>
        <p:nvPicPr>
          <p:cNvPr id="7" name="Imagen 6" descr="PG10-GR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781" y="1405720"/>
            <a:ext cx="10625802" cy="531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426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99" y="0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 comparados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399" y="644904"/>
            <a:ext cx="8091820" cy="510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/>
              <a:t>Usuarios de computadora </a:t>
            </a:r>
            <a:r>
              <a:rPr lang="es-ES" sz="3000" dirty="0" smtClean="0"/>
              <a:t>como apoyo escolar</a:t>
            </a:r>
            <a:endParaRPr lang="es-ES" sz="3000" dirty="0"/>
          </a:p>
        </p:txBody>
      </p:sp>
      <p:pic>
        <p:nvPicPr>
          <p:cNvPr id="5" name="Imagen 4" descr="PG10-GR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1390437"/>
            <a:ext cx="9146354" cy="527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/>
              <a:t>Introducción</a:t>
            </a:r>
            <a:endParaRPr lang="es-ES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900" y="1489231"/>
            <a:ext cx="8557146" cy="5107240"/>
          </a:xfrm>
        </p:spPr>
        <p:txBody>
          <a:bodyPr/>
          <a:lstStyle/>
          <a:p>
            <a:r>
              <a:rPr lang="es-ES" sz="3200" dirty="0" smtClean="0"/>
              <a:t>Asignatura Estrategias para el Estudio a Distancia</a:t>
            </a:r>
            <a:r>
              <a:rPr lang="es-ES" sz="3200" dirty="0"/>
              <a:t>, Especialización en Enseñanza de Español como Lengua Extranjera, a </a:t>
            </a:r>
            <a:r>
              <a:rPr lang="es-ES" sz="3200" dirty="0" smtClean="0"/>
              <a:t>distancia (CEPE-ENALLT)</a:t>
            </a:r>
          </a:p>
          <a:p>
            <a:r>
              <a:rPr lang="es-ES" sz="3200" dirty="0" smtClean="0"/>
              <a:t>Cuestionario diagnóstico: habilidades computacionales</a:t>
            </a:r>
          </a:p>
          <a:p>
            <a:pPr lvl="1"/>
            <a:r>
              <a:rPr lang="es-ES" sz="2800" dirty="0" smtClean="0"/>
              <a:t>Aspectos básicos de uso de herramientas</a:t>
            </a:r>
          </a:p>
          <a:p>
            <a:pPr lvl="1"/>
            <a:r>
              <a:rPr lang="es-ES" sz="2800" dirty="0" smtClean="0"/>
              <a:t>Docentes</a:t>
            </a:r>
            <a:r>
              <a:rPr lang="es-ES" sz="2800" dirty="0"/>
              <a:t>. </a:t>
            </a:r>
            <a:r>
              <a:rPr lang="es-ES" sz="2800" dirty="0" smtClean="0"/>
              <a:t>29</a:t>
            </a:r>
          </a:p>
          <a:p>
            <a:pPr lvl="1"/>
            <a:r>
              <a:rPr lang="es-ES" sz="2800" dirty="0" smtClean="0"/>
              <a:t>Administrativo</a:t>
            </a:r>
            <a:r>
              <a:rPr lang="es-ES" sz="2800" dirty="0"/>
              <a:t>. 2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85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s-ES" dirty="0" smtClean="0"/>
              <a:t>Resultados comparados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2507" y="738604"/>
            <a:ext cx="7313613" cy="510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/>
              <a:t>Usuarios de </a:t>
            </a:r>
            <a:r>
              <a:rPr lang="es-ES" sz="3000" dirty="0" smtClean="0"/>
              <a:t>Internet</a:t>
            </a:r>
            <a:endParaRPr lang="es-ES" sz="3000" dirty="0"/>
          </a:p>
        </p:txBody>
      </p:sp>
      <p:pic>
        <p:nvPicPr>
          <p:cNvPr id="4" name="Imagen 3" descr="PG10-GR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1559377"/>
            <a:ext cx="7763988" cy="529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9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251" y="1214651"/>
            <a:ext cx="8516203" cy="538182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Los usuarios tienden a usar la paquetería estándar.</a:t>
            </a:r>
          </a:p>
          <a:p>
            <a:r>
              <a:rPr lang="es-ES" sz="3200" dirty="0" smtClean="0"/>
              <a:t>Servidores de correo / tiempo de usar correo-e / correos institucionales.</a:t>
            </a:r>
          </a:p>
          <a:p>
            <a:r>
              <a:rPr lang="es-ES" sz="3200" dirty="0" smtClean="0"/>
              <a:t>Dispositivos fijos / portables / móviles.</a:t>
            </a:r>
          </a:p>
          <a:p>
            <a:r>
              <a:rPr lang="es-ES" sz="3200" dirty="0" smtClean="0"/>
              <a:t>Predominancia de servicios.</a:t>
            </a:r>
          </a:p>
          <a:p>
            <a:r>
              <a:rPr lang="es-ES" sz="3200" dirty="0" smtClean="0"/>
              <a:t>Recursos de docentes / recursos de alumnos.</a:t>
            </a:r>
          </a:p>
          <a:p>
            <a:r>
              <a:rPr lang="es-ES" sz="3200" dirty="0" smtClean="0"/>
              <a:t>Apropiación de los recursos tecnológicos.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7676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Rodolfo García Ochoa</a:t>
            </a:r>
          </a:p>
          <a:p>
            <a:pPr marL="0" indent="0">
              <a:buNone/>
            </a:pPr>
            <a:r>
              <a:rPr lang="es-ES" sz="2800" dirty="0" smtClean="0"/>
              <a:t>Coordinación de Educación a Distancia</a:t>
            </a:r>
          </a:p>
          <a:p>
            <a:pPr marL="0" indent="0">
              <a:buNone/>
            </a:pPr>
            <a:r>
              <a:rPr lang="es-ES" sz="2800" dirty="0" smtClean="0"/>
              <a:t>Escuela Nacional de Lenguas, Lingüística y Traducción</a:t>
            </a:r>
          </a:p>
          <a:p>
            <a:pPr marL="0" indent="0">
              <a:buNone/>
            </a:pPr>
            <a:r>
              <a:rPr lang="es-ES" sz="2800" dirty="0" err="1" smtClean="0"/>
              <a:t>rodolfogo@enallt.unam.mx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9138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1734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251" y="702863"/>
            <a:ext cx="8447963" cy="54159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600" dirty="0"/>
              <a:t>¿Cuáles de los siguientes programas conoces y cuál considera que es su nivel</a:t>
            </a:r>
            <a:r>
              <a:rPr lang="es-ES" sz="2600" dirty="0" smtClean="0"/>
              <a:t>?</a:t>
            </a:r>
            <a:endParaRPr lang="es-ES" sz="2600" dirty="0"/>
          </a:p>
        </p:txBody>
      </p:sp>
      <p:pic>
        <p:nvPicPr>
          <p:cNvPr id="4" name="Imagen 3" descr="PG1-GR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952960"/>
            <a:ext cx="8313628" cy="490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6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934" y="0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2758" y="604780"/>
            <a:ext cx="8447963" cy="54159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800" dirty="0"/>
              <a:t>¿Cuáles de los siguientes programas conoces y cuál considera que es su nivel?</a:t>
            </a:r>
            <a:endParaRPr lang="es-ES" sz="2800" dirty="0"/>
          </a:p>
        </p:txBody>
      </p:sp>
      <p:pic>
        <p:nvPicPr>
          <p:cNvPr id="5" name="Imagen 4" descr="PG1-GR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1955813"/>
            <a:ext cx="8447962" cy="490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0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224" y="675564"/>
            <a:ext cx="8447963" cy="54159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800" dirty="0"/>
              <a:t>¿Cuáles de los siguientes programas conoces y cuál considera que es su nivel?</a:t>
            </a:r>
            <a:endParaRPr lang="es-ES" sz="2800" dirty="0"/>
          </a:p>
        </p:txBody>
      </p:sp>
      <p:pic>
        <p:nvPicPr>
          <p:cNvPr id="6" name="Imagen 5" descr="PG1-GR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" y="1939712"/>
            <a:ext cx="8372105" cy="478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9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0877" y="202987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145" y="1113918"/>
            <a:ext cx="7313613" cy="510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smtClean="0"/>
              <a:t>Otros programas</a:t>
            </a:r>
          </a:p>
        </p:txBody>
      </p:sp>
      <p:pic>
        <p:nvPicPr>
          <p:cNvPr id="6" name="Imagen 5" descr="PG2-GR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80" y="1268640"/>
            <a:ext cx="5655378" cy="532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4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312" y="711309"/>
            <a:ext cx="8391787" cy="51072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800" dirty="0"/>
              <a:t>¿Qué dispositivo usa con más frecuencia con propósitos de estudio?</a:t>
            </a:r>
            <a:endParaRPr lang="es-ES" sz="2800" dirty="0" smtClean="0"/>
          </a:p>
        </p:txBody>
      </p:sp>
      <p:pic>
        <p:nvPicPr>
          <p:cNvPr id="5" name="Imagen 4" descr="PG3-GRF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b="6961"/>
          <a:stretch/>
        </p:blipFill>
        <p:spPr>
          <a:xfrm>
            <a:off x="1446665" y="1357817"/>
            <a:ext cx="6237026" cy="550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1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665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399" y="702861"/>
            <a:ext cx="7313613" cy="510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¿Tiene sus archivos organizados en carpetas?</a:t>
            </a:r>
            <a:endParaRPr lang="es-ES" sz="3200" dirty="0" smtClean="0"/>
          </a:p>
        </p:txBody>
      </p:sp>
      <p:pic>
        <p:nvPicPr>
          <p:cNvPr id="4" name="Imagen 3" descr="PG4-GR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571223"/>
            <a:ext cx="8502555" cy="521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9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767" y="-1729"/>
            <a:ext cx="7313613" cy="868362"/>
          </a:xfrm>
        </p:spPr>
        <p:txBody>
          <a:bodyPr/>
          <a:lstStyle/>
          <a:p>
            <a:r>
              <a:rPr lang="es-ES" b="1" dirty="0" smtClean="0"/>
              <a:t>Resultados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4775" y="661916"/>
            <a:ext cx="7313613" cy="510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¿Qué navegadores de internet conoce</a:t>
            </a:r>
            <a:r>
              <a:rPr lang="es-ES" sz="3200" dirty="0" smtClean="0"/>
              <a:t>?</a:t>
            </a:r>
            <a:endParaRPr lang="es-ES" sz="3200" dirty="0"/>
          </a:p>
        </p:txBody>
      </p:sp>
      <p:pic>
        <p:nvPicPr>
          <p:cNvPr id="4" name="Imagen 3" descr="PG5-GRF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-1" r="4752" b="-444"/>
          <a:stretch/>
        </p:blipFill>
        <p:spPr>
          <a:xfrm>
            <a:off x="1105469" y="1419367"/>
            <a:ext cx="7287904" cy="531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7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inter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intero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inter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1684</TotalTime>
  <Words>315</Words>
  <Application>Microsoft Office PowerPoint</Application>
  <PresentationFormat>Presentación en pantalla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Goudy Old Style</vt:lpstr>
      <vt:lpstr>Impact</vt:lpstr>
      <vt:lpstr>Tintero</vt:lpstr>
      <vt:lpstr>Habilidades y recursos tecnológicos en estudiantes a distancia</vt:lpstr>
      <vt:lpstr>Introducción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 comparados</vt:lpstr>
      <vt:lpstr>Resultados comparados</vt:lpstr>
      <vt:lpstr>Resultados comparados</vt:lpstr>
      <vt:lpstr>Resultados comparados</vt:lpstr>
      <vt:lpstr>Resultados comparados</vt:lpstr>
      <vt:lpstr>Resultados comparados</vt:lpstr>
      <vt:lpstr>Resultados comparados</vt:lpstr>
      <vt:lpstr>Conclusiones</vt:lpstr>
      <vt:lpstr>Presentación de PowerPoint</vt:lpstr>
    </vt:vector>
  </TitlesOfParts>
  <Company>CED CELE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y recursos tecnológicos en estudiantes a distancia</dc:title>
  <dc:creator>Rodolfo Garcia Ochoa</dc:creator>
  <cp:lastModifiedBy>gaby</cp:lastModifiedBy>
  <cp:revision>75</cp:revision>
  <dcterms:created xsi:type="dcterms:W3CDTF">2019-03-19T20:01:02Z</dcterms:created>
  <dcterms:modified xsi:type="dcterms:W3CDTF">2019-05-02T03:18:30Z</dcterms:modified>
</cp:coreProperties>
</file>