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6" r:id="rId9"/>
    <p:sldId id="267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RDES NERI FLORES" initials="LNF" lastIdx="1" clrIdx="0">
    <p:extLst>
      <p:ext uri="{19B8F6BF-5375-455C-9EA6-DF929625EA0E}">
        <p15:presenceInfo xmlns:p15="http://schemas.microsoft.com/office/powerpoint/2012/main" userId="S::lourdes_neri@my.uvm.edu.mx::c94c8a5e-a33a-402f-bab7-6f0efeb69c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114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871A4-97FA-42AE-956B-DBB122130C7A}" type="datetimeFigureOut">
              <a:rPr lang="es-MX" smtClean="0"/>
              <a:t>01/05/2019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0D96D-B233-4AF1-823C-561C8CA2A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303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0D96D-B233-4AF1-823C-561C8CA2A568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476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0D96D-B233-4AF1-823C-561C8CA2A568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962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C99C14-DB29-1843-BD3C-1F66454462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La Interactividad en el aula de l2: experiencias y desAfíos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8B81044-E234-9E47-A697-D7A6EC92DC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Lourdes Neri Flores y Omar Becerril Torres</a:t>
            </a:r>
          </a:p>
        </p:txBody>
      </p:sp>
    </p:spTree>
    <p:extLst>
      <p:ext uri="{BB962C8B-B14F-4D97-AF65-F5344CB8AC3E}">
        <p14:creationId xmlns:p14="http://schemas.microsoft.com/office/powerpoint/2010/main" val="11372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69B3F1-AE08-504A-8E6B-52C542B5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424" y="296022"/>
            <a:ext cx="8610600" cy="1293028"/>
          </a:xfrm>
        </p:spPr>
        <p:txBody>
          <a:bodyPr>
            <a:normAutofit/>
          </a:bodyPr>
          <a:lstStyle/>
          <a:p>
            <a:r>
              <a:rPr lang="es-MX" sz="4800" b="1" dirty="0"/>
              <a:t>Bibliografía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92EB5B-0433-914F-9A6D-38E18CE5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79" y="1425126"/>
            <a:ext cx="11307337" cy="4024125"/>
          </a:xfrm>
        </p:spPr>
        <p:txBody>
          <a:bodyPr>
            <a:noAutofit/>
          </a:bodyPr>
          <a:lstStyle/>
          <a:p>
            <a:r>
              <a:rPr lang="es-MX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Adell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y Castañeda, L. (2012) Tecnologías emergentes ¿Pedagogías emergentes? En J. Hernández; M. </a:t>
            </a:r>
            <a:r>
              <a:rPr lang="es-MX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Pennesi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D. Sobrino y A. Vásquez (</a:t>
            </a:r>
            <a:r>
              <a:rPr lang="es-MX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Tendencias emergentes en educación con TIC (p.13-32), Barcelona, Asociación Espiral, Educación y Tecnología</a:t>
            </a:r>
          </a:p>
          <a:p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 Pérez, A. y </a:t>
            </a:r>
            <a:r>
              <a:rPr lang="es-MX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Berlanga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(2013) I. La interactividad en el aula. Un reto en la escuela 2.0, </a:t>
            </a:r>
            <a:r>
              <a:rPr lang="es-MX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Edmedic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 (1) p.56-75</a:t>
            </a:r>
          </a:p>
          <a:p>
            <a:r>
              <a:rPr lang="es-MX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Krashen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(1982), </a:t>
            </a:r>
            <a:r>
              <a:rPr lang="es-MX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Principles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MX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Practices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Second Language </a:t>
            </a:r>
            <a:r>
              <a:rPr lang="es-MX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Acquisition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Nueva York, Pergamon Press.</a:t>
            </a:r>
          </a:p>
          <a:p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Sharma, P. y Barrett B. (2007). </a:t>
            </a:r>
            <a:r>
              <a:rPr lang="es-MX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Blended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Oxford, </a:t>
            </a:r>
            <a:r>
              <a:rPr lang="es-MX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Macmillan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Publishers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 (2015).Hacia las sociedades del conocimiento, informe mundial de la UNESCO </a:t>
            </a:r>
            <a:r>
              <a:rPr lang="es-MX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2015,recuperado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http//</a:t>
            </a:r>
            <a:r>
              <a:rPr lang="es-MX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unesdoc.unesco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Imagen.org</a:t>
            </a:r>
          </a:p>
          <a:p>
            <a:r>
              <a:rPr lang="es-MX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Vygostky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L. S. ([1935], 2000) Sobre el </a:t>
            </a:r>
            <a:r>
              <a:rPr lang="es-MX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plurilingüismo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edad infantil. en Obras escogidas. Madrid, Spain: Visor. Pp. 341-348</a:t>
            </a:r>
          </a:p>
        </p:txBody>
      </p:sp>
    </p:spTree>
    <p:extLst>
      <p:ext uri="{BB962C8B-B14F-4D97-AF65-F5344CB8AC3E}">
        <p14:creationId xmlns:p14="http://schemas.microsoft.com/office/powerpoint/2010/main" val="208250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BB0779-233A-C64D-9F11-B237140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13997"/>
            <a:ext cx="8610600" cy="1293028"/>
          </a:xfrm>
        </p:spPr>
        <p:txBody>
          <a:bodyPr>
            <a:normAutofit/>
          </a:bodyPr>
          <a:lstStyle/>
          <a:p>
            <a:r>
              <a:rPr lang="es-MX" sz="4400" b="1" dirty="0"/>
              <a:t>Introducción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C5A6A67-39EC-1541-B8FE-E82DF38A7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87" y="1716888"/>
            <a:ext cx="11119513" cy="4479195"/>
          </a:xfrm>
        </p:spPr>
        <p:txBody>
          <a:bodyPr>
            <a:noAutofit/>
          </a:bodyPr>
          <a:lstStyle/>
          <a:p>
            <a:r>
              <a:rPr lang="es-MX" sz="3800" dirty="0"/>
              <a:t>La forma de comunicarnos y relacionarnos como seres humanos se ha transformado a partir de la presencia de dispositivos electrónicos en nuestra vida cotidiana y en las aulas</a:t>
            </a:r>
            <a:r>
              <a:rPr lang="es-MX" sz="3800" dirty="0" smtClean="0"/>
              <a:t>. </a:t>
            </a:r>
          </a:p>
          <a:p>
            <a:r>
              <a:rPr lang="es-MX" sz="3800" dirty="0" smtClean="0"/>
              <a:t>El </a:t>
            </a:r>
            <a:r>
              <a:rPr lang="es-MX" sz="3800" dirty="0"/>
              <a:t>uso de la tecnología en las </a:t>
            </a:r>
            <a:r>
              <a:rPr lang="es-MX" sz="3800" dirty="0" smtClean="0"/>
              <a:t>clases, ¿está </a:t>
            </a:r>
            <a:r>
              <a:rPr lang="es-MX" sz="3800" dirty="0"/>
              <a:t>favoreciendo los procesos de aprendizaje o se ha vuelto un impedimento para la labor docente?</a:t>
            </a:r>
          </a:p>
        </p:txBody>
      </p:sp>
    </p:spTree>
    <p:extLst>
      <p:ext uri="{BB962C8B-B14F-4D97-AF65-F5344CB8AC3E}">
        <p14:creationId xmlns:p14="http://schemas.microsoft.com/office/powerpoint/2010/main" val="28820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0C1D97-1477-4844-8625-F24EA33F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645" y="0"/>
            <a:ext cx="8610600" cy="1293028"/>
          </a:xfrm>
        </p:spPr>
        <p:txBody>
          <a:bodyPr>
            <a:normAutofit/>
          </a:bodyPr>
          <a:lstStyle/>
          <a:p>
            <a:r>
              <a:rPr lang="es-MX" sz="4800" b="1" dirty="0"/>
              <a:t>Contexto 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F8F680E4-3EED-8A4A-A7A9-7ED12C025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8" t="14335" r="7894" b="-1618"/>
          <a:stretch/>
        </p:blipFill>
        <p:spPr>
          <a:xfrm>
            <a:off x="272954" y="1122431"/>
            <a:ext cx="11600597" cy="57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B2124D-0663-1F46-9ECE-29DA9812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568" y="161644"/>
            <a:ext cx="8610600" cy="1293028"/>
          </a:xfrm>
        </p:spPr>
        <p:txBody>
          <a:bodyPr>
            <a:normAutofit/>
          </a:bodyPr>
          <a:lstStyle/>
          <a:p>
            <a:r>
              <a:rPr lang="es-MX" sz="4400" b="1" dirty="0"/>
              <a:t>Descripción del estudio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2CF28B2-DD08-3A4B-9F48-C2291D7F1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35" y="1931818"/>
            <a:ext cx="10821811" cy="4024650"/>
          </a:xfrm>
        </p:spPr>
        <p:txBody>
          <a:bodyPr/>
          <a:lstStyle/>
          <a:p>
            <a:r>
              <a:rPr lang="es-MX" sz="4400" dirty="0"/>
              <a:t>El presente trabajo es un estudio exploratorio sobre la interactividad en el aula de L2 , a través de los videojuegos y la  producción de videos en estudiantes de idiomas  de nivel </a:t>
            </a:r>
            <a:r>
              <a:rPr lang="es-MX" sz="4400" dirty="0" smtClean="0"/>
              <a:t>universitario.</a:t>
            </a:r>
            <a:endParaRPr lang="es-MX" sz="4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76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D401FA-46C6-6448-A929-C71149E9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247" y="0"/>
            <a:ext cx="8610600" cy="1293028"/>
          </a:xfrm>
        </p:spPr>
        <p:txBody>
          <a:bodyPr>
            <a:normAutofit/>
          </a:bodyPr>
          <a:lstStyle/>
          <a:p>
            <a:r>
              <a:rPr lang="es-MX" sz="4800" b="1" dirty="0"/>
              <a:t>Interactividad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D7F8C6C-0A9F-CE4D-B16F-3E4139718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90" y="1037231"/>
            <a:ext cx="11546006" cy="5636525"/>
          </a:xfrm>
        </p:spPr>
        <p:txBody>
          <a:bodyPr>
            <a:normAutofit/>
          </a:bodyPr>
          <a:lstStyle/>
          <a:p>
            <a:r>
              <a:rPr lang="es-MX" sz="2600" dirty="0"/>
              <a:t>Interactividad “La posibilidad de establecer un diálogo entre la información digital y los sujetos que se conecten de forma sincrónica o asincrónica” (Gil y </a:t>
            </a:r>
            <a:r>
              <a:rPr lang="es-MX" sz="2600" dirty="0" err="1"/>
              <a:t>Berlanga</a:t>
            </a:r>
            <a:r>
              <a:rPr lang="es-MX" sz="2600" dirty="0"/>
              <a:t>, 2013)</a:t>
            </a:r>
          </a:p>
          <a:p>
            <a:endParaRPr lang="es-MX" sz="2600" dirty="0"/>
          </a:p>
          <a:p>
            <a:r>
              <a:rPr lang="es-MX" sz="2600" dirty="0"/>
              <a:t>De acuerdo con Marqués (2002) la interactividad tiene cuatro niveles: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600" dirty="0" smtClean="0"/>
              <a:t>Actividades </a:t>
            </a:r>
            <a:r>
              <a:rPr lang="es-MX" sz="2600" dirty="0"/>
              <a:t>que contienen información visual y textual y los usuarios eligen entre las opciones predeterminadas (ej. Cajeros automáticos)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600" dirty="0" smtClean="0"/>
              <a:t>Ejercicios </a:t>
            </a:r>
            <a:r>
              <a:rPr lang="es-MX" sz="2600" dirty="0"/>
              <a:t>predeterminados, las opciones están establecidas (Ej. Verdadero/Falso y completar formularios)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600" dirty="0" smtClean="0"/>
              <a:t>Los </a:t>
            </a:r>
            <a:r>
              <a:rPr lang="es-MX" sz="2600" dirty="0"/>
              <a:t>alumnos diseñan su propio itinerario (blogs, wiki y foros)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600" dirty="0" smtClean="0"/>
              <a:t>Los </a:t>
            </a:r>
            <a:r>
              <a:rPr lang="es-MX" sz="2600" dirty="0"/>
              <a:t>sujetos crean sus propios contenidos (videojuegos)</a:t>
            </a:r>
          </a:p>
        </p:txBody>
      </p:sp>
    </p:spTree>
    <p:extLst>
      <p:ext uri="{BB962C8B-B14F-4D97-AF65-F5344CB8AC3E}">
        <p14:creationId xmlns:p14="http://schemas.microsoft.com/office/powerpoint/2010/main" val="5296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67496C-059D-2E4F-93FE-E5E11E3C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73" y="464223"/>
            <a:ext cx="10403207" cy="1262658"/>
          </a:xfrm>
        </p:spPr>
        <p:txBody>
          <a:bodyPr>
            <a:noAutofit/>
          </a:bodyPr>
          <a:lstStyle/>
          <a:p>
            <a:r>
              <a:rPr lang="es-MX" sz="3800" b="1" dirty="0"/>
              <a:t>Experiencias en el uso de videojuegos y producción de videos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933F8A7-25F2-CB45-A1AC-DCD82BC8C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17" y="1872460"/>
            <a:ext cx="7158680" cy="3989078"/>
          </a:xfrm>
        </p:spPr>
        <p:txBody>
          <a:bodyPr>
            <a:noAutofit/>
          </a:bodyPr>
          <a:lstStyle/>
          <a:p>
            <a:r>
              <a:rPr lang="es-MX" sz="2800" dirty="0"/>
              <a:t>Videojuegos. </a:t>
            </a:r>
          </a:p>
          <a:p>
            <a:r>
              <a:rPr lang="es-MX" sz="2800" dirty="0"/>
              <a:t>Nivel de interactividad:</a:t>
            </a:r>
          </a:p>
          <a:p>
            <a:r>
              <a:rPr lang="es-MX" sz="2800" dirty="0" smtClean="0"/>
              <a:t>Herramienta: </a:t>
            </a:r>
            <a:r>
              <a:rPr lang="es-MX" sz="2800" dirty="0" err="1" smtClean="0"/>
              <a:t>Kahoot</a:t>
            </a:r>
            <a:r>
              <a:rPr lang="es-MX" sz="2800" dirty="0"/>
              <a:t>! </a:t>
            </a:r>
          </a:p>
          <a:p>
            <a:r>
              <a:rPr lang="es-MX" sz="2800" dirty="0" smtClean="0"/>
              <a:t>Producción </a:t>
            </a:r>
            <a:r>
              <a:rPr lang="es-MX" sz="2800" dirty="0"/>
              <a:t>de videos: </a:t>
            </a:r>
          </a:p>
          <a:p>
            <a:r>
              <a:rPr lang="es-MX" sz="2800" dirty="0"/>
              <a:t>Nivel de interactividad:</a:t>
            </a:r>
          </a:p>
          <a:p>
            <a:r>
              <a:rPr lang="es-MX" sz="2800" dirty="0"/>
              <a:t>Herramientas: uso de teléfonos móviles, tabletas y aplicaciones de edición </a:t>
            </a:r>
          </a:p>
          <a:p>
            <a:r>
              <a:rPr lang="es-MX" sz="2800" dirty="0"/>
              <a:t>https://</a:t>
            </a:r>
            <a:r>
              <a:rPr lang="es-MX" sz="2800" dirty="0" smtClean="0"/>
              <a:t>youtu.be/vYHCCvdovjI</a:t>
            </a:r>
            <a:endParaRPr lang="es-MX" sz="2800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EAC0AE28-1DAD-F84A-A801-2CBA00B3A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497" y="1557554"/>
            <a:ext cx="4138883" cy="53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5AAB5F-59B2-D44C-82A0-B1CEA685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45758"/>
            <a:ext cx="8610600" cy="1293028"/>
          </a:xfrm>
        </p:spPr>
        <p:txBody>
          <a:bodyPr>
            <a:normAutofit/>
          </a:bodyPr>
          <a:lstStyle/>
          <a:p>
            <a:r>
              <a:rPr lang="es-MX" sz="4400" b="1" dirty="0"/>
              <a:t>Reflexiones y desafíos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8C960F8-8E01-F14F-957A-68C2F19B3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80" y="1538786"/>
            <a:ext cx="11586118" cy="4795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/>
              <a:t>Se requiere la participación de los diferentes actores del sistema escolar:</a:t>
            </a:r>
          </a:p>
          <a:p>
            <a:endParaRPr lang="es-MX" sz="3000" dirty="0"/>
          </a:p>
          <a:p>
            <a:pPr marL="0" indent="0">
              <a:buNone/>
            </a:pPr>
            <a:r>
              <a:rPr lang="es-MX" sz="3000" dirty="0"/>
              <a:t>1.-El docente: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MX" sz="3000" dirty="0" smtClean="0"/>
              <a:t> tiene </a:t>
            </a:r>
            <a:r>
              <a:rPr lang="es-MX" sz="3000" dirty="0"/>
              <a:t>que adaptarse a los continuos avances tecnológicos y capacitarse en ellos.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MX" sz="3000" dirty="0" smtClean="0"/>
              <a:t> promoverá </a:t>
            </a:r>
            <a:r>
              <a:rPr lang="es-MX" sz="3000" dirty="0"/>
              <a:t>la  aplicación adecuada de las diferentes tecnologías en el aula.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MX" sz="3000" dirty="0" smtClean="0"/>
              <a:t> fortalecerá </a:t>
            </a:r>
            <a:r>
              <a:rPr lang="es-MX" sz="3000" dirty="0"/>
              <a:t>la alfabetización </a:t>
            </a:r>
            <a:r>
              <a:rPr lang="es-MX" sz="3000" dirty="0" smtClean="0"/>
              <a:t>tecnológica </a:t>
            </a:r>
            <a:r>
              <a:rPr lang="es-MX" sz="3000" dirty="0"/>
              <a:t>de sus alumnos (se adaptará al contexto).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9048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5AAB5F-59B2-D44C-82A0-B1CEA685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45758"/>
            <a:ext cx="8610600" cy="1293028"/>
          </a:xfrm>
        </p:spPr>
        <p:txBody>
          <a:bodyPr>
            <a:normAutofit/>
          </a:bodyPr>
          <a:lstStyle/>
          <a:p>
            <a:r>
              <a:rPr lang="es-MX" sz="4400" b="1" dirty="0"/>
              <a:t>Reflexiones y desafíos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8C960F8-8E01-F14F-957A-68C2F19B3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80" y="1538786"/>
            <a:ext cx="11586118" cy="4795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/>
              <a:t>Se requiere la participación de los diferentes actores del sistema escolar:</a:t>
            </a:r>
          </a:p>
          <a:p>
            <a:endParaRPr lang="es-MX" sz="3200" dirty="0"/>
          </a:p>
          <a:p>
            <a:pPr marL="0" indent="0">
              <a:buNone/>
            </a:pPr>
            <a:r>
              <a:rPr lang="es-MX" sz="3000" dirty="0"/>
              <a:t>2.-Las instituciones: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s-MX" sz="3000" dirty="0" smtClean="0"/>
              <a:t> </a:t>
            </a:r>
            <a:r>
              <a:rPr lang="es-MX" sz="3000" dirty="0"/>
              <a:t>Requieren de equipamiento tecnológico completo, ya que en muchas escuelas, en muchas ocasiones,  es limitado.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95766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5AAB5F-59B2-D44C-82A0-B1CEA685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45758"/>
            <a:ext cx="8610600" cy="1293028"/>
          </a:xfrm>
        </p:spPr>
        <p:txBody>
          <a:bodyPr>
            <a:normAutofit/>
          </a:bodyPr>
          <a:lstStyle/>
          <a:p>
            <a:r>
              <a:rPr lang="es-MX" sz="4400" b="1" dirty="0"/>
              <a:t>Reflexiones y desafíos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8C960F8-8E01-F14F-957A-68C2F19B3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80" y="1538786"/>
            <a:ext cx="11586118" cy="4795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/>
              <a:t>Se requiere la participación de los diferentes actores del sistema escolar:</a:t>
            </a:r>
          </a:p>
          <a:p>
            <a:endParaRPr lang="es-MX" sz="3200" dirty="0"/>
          </a:p>
          <a:p>
            <a:pPr marL="0" indent="0">
              <a:buNone/>
            </a:pPr>
            <a:r>
              <a:rPr lang="es-MX" sz="3200" dirty="0"/>
              <a:t>3.-Los alumnos: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MX" sz="3000" dirty="0" smtClean="0"/>
              <a:t> Están </a:t>
            </a:r>
            <a:r>
              <a:rPr lang="es-MX" sz="3000" dirty="0"/>
              <a:t>capacitados tecnológicamente o tiene la </a:t>
            </a:r>
            <a:r>
              <a:rPr lang="es-MX" sz="3000" dirty="0" smtClean="0"/>
              <a:t>  </a:t>
            </a:r>
          </a:p>
          <a:p>
            <a:pPr marL="457200" lvl="1" indent="0">
              <a:buNone/>
            </a:pPr>
            <a:r>
              <a:rPr lang="es-MX" sz="3000" dirty="0"/>
              <a:t> </a:t>
            </a:r>
            <a:r>
              <a:rPr lang="es-MX" sz="3000" dirty="0" smtClean="0"/>
              <a:t>   intención </a:t>
            </a:r>
            <a:r>
              <a:rPr lang="es-MX" sz="3000" dirty="0"/>
              <a:t>de hacerlo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MX" sz="3000" dirty="0" smtClean="0"/>
              <a:t> Tienen </a:t>
            </a:r>
            <a:r>
              <a:rPr lang="es-MX" sz="3000" dirty="0"/>
              <a:t>el equipamiento tecnológico disponible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2367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578</Words>
  <Application>Microsoft Office PowerPoint</Application>
  <PresentationFormat>Panorámica</PresentationFormat>
  <Paragraphs>52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Estela de condensación</vt:lpstr>
      <vt:lpstr>La Interactividad en el aula de l2: experiencias y desAfíos</vt:lpstr>
      <vt:lpstr>Introducción </vt:lpstr>
      <vt:lpstr>Contexto </vt:lpstr>
      <vt:lpstr>Descripción del estudio </vt:lpstr>
      <vt:lpstr>Interactividad</vt:lpstr>
      <vt:lpstr>Experiencias en el uso de videojuegos y producción de videos </vt:lpstr>
      <vt:lpstr>Reflexiones y desafíos</vt:lpstr>
      <vt:lpstr>Reflexiones y desafíos</vt:lpstr>
      <vt:lpstr>Reflexiones y desafíos</vt:lpstr>
      <vt:lpstr>Bibliografía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Interactividad en el aula de l2: experiencias y desAfios.</dc:title>
  <dc:creator>LOURDES NERI FLORES</dc:creator>
  <cp:lastModifiedBy>gaby</cp:lastModifiedBy>
  <cp:revision>8</cp:revision>
  <dcterms:created xsi:type="dcterms:W3CDTF">2019-04-30T16:19:04Z</dcterms:created>
  <dcterms:modified xsi:type="dcterms:W3CDTF">2019-05-02T02:29:28Z</dcterms:modified>
</cp:coreProperties>
</file>