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Verdana" panose="020B060403050404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omfortaa"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A308AD-2BEB-4CA5-83F0-B7FF627AA28C}">
  <a:tblStyle styleId="{5FA308AD-2BEB-4CA5-83F0-B7FF627AA28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2434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18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4c03432a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4c03432a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4227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004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4e55da51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4e55da51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34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85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4f99516f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4f99516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8445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4e55da51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4e55da51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73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4e55da51e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4e55da51e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326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4f99516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4f99516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696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4f99516f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4f99516f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075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22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45ecd54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45ecd54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68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412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51c213ea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51c213ea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110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4e55da51e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4e55da51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936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4e55da51e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4e55da51e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7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36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4c03432a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4c03432a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53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4c03432a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4c03432a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477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21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45ecd547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45ecd547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91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4e55da51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4e55da51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24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85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ced.cele.unam.mx/linguisti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alad.enallt.unam.m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lad.enallt.unam.m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rnestinalp@enallt.unam.m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gilbon@unam.m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alad.enallt.unam.mx/modulo1/unidad6/u6a1.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914400" y="2130425"/>
            <a:ext cx="10363200" cy="187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¿Cómo aprenden los profesores de lenguas LA en un diplomado en línea?</a:t>
            </a:r>
            <a:endParaRPr/>
          </a:p>
        </p:txBody>
      </p:sp>
      <p:sp>
        <p:nvSpPr>
          <p:cNvPr id="85" name="Google Shape;85;p13"/>
          <p:cNvSpPr txBox="1">
            <a:spLocks noGrp="1"/>
          </p:cNvSpPr>
          <p:nvPr>
            <p:ph type="subTitle" idx="1"/>
          </p:nvPr>
        </p:nvSpPr>
        <p:spPr>
          <a:xfrm>
            <a:off x="667250" y="4335675"/>
            <a:ext cx="103632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400"/>
              <a:buNone/>
            </a:pPr>
            <a:r>
              <a:rPr lang="en-US" sz="3000" b="1" i="1"/>
              <a:t>Lic. Ernestina León Perea y Dra. Dulce María Gilbón Acevedo</a:t>
            </a:r>
            <a:endParaRPr sz="3000" b="1" i="1"/>
          </a:p>
          <a:p>
            <a:pPr marL="0" lvl="0" indent="0" algn="ctr" rtl="0">
              <a:spcBef>
                <a:spcPts val="0"/>
              </a:spcBef>
              <a:spcAft>
                <a:spcPts val="0"/>
              </a:spcAft>
              <a:buClr>
                <a:srgbClr val="888888"/>
              </a:buClr>
              <a:buSzPts val="2400"/>
              <a:buNone/>
            </a:pPr>
            <a:endParaRPr sz="2400" b="1" i="1"/>
          </a:p>
          <a:p>
            <a:pPr marL="0" lvl="0" indent="0" algn="ctr" rtl="0">
              <a:spcBef>
                <a:spcPts val="0"/>
              </a:spcBef>
              <a:spcAft>
                <a:spcPts val="0"/>
              </a:spcAft>
              <a:buClr>
                <a:srgbClr val="888888"/>
              </a:buClr>
              <a:buSzPts val="2400"/>
              <a:buNone/>
            </a:pPr>
            <a:r>
              <a:rPr lang="en-US" sz="2400" b="1" i="1"/>
              <a:t>Escuela Nacional de Lenguas, Lingüística y Traducción</a:t>
            </a:r>
            <a:endParaRPr sz="2400" b="1" i="1"/>
          </a:p>
          <a:p>
            <a:pPr marL="0" lvl="0" indent="0" algn="ctr" rtl="0">
              <a:spcBef>
                <a:spcPts val="0"/>
              </a:spcBef>
              <a:spcAft>
                <a:spcPts val="0"/>
              </a:spcAft>
              <a:buClr>
                <a:srgbClr val="888888"/>
              </a:buClr>
              <a:buSzPts val="2400"/>
              <a:buNone/>
            </a:pPr>
            <a:r>
              <a:rPr lang="en-US" sz="2400" b="1" i="1"/>
              <a:t>Universidad Nacional Autónoma de México</a:t>
            </a:r>
            <a:endParaRPr sz="2400" b="1" i="1"/>
          </a:p>
        </p:txBody>
      </p:sp>
      <p:pic>
        <p:nvPicPr>
          <p:cNvPr id="86" name="Google Shape;86;p13"/>
          <p:cNvPicPr preferRelativeResize="0"/>
          <p:nvPr/>
        </p:nvPicPr>
        <p:blipFill rotWithShape="1">
          <a:blip r:embed="rId3">
            <a:alphaModFix/>
          </a:blip>
          <a:srcRect l="62856" t="7734" r="26000" b="81100"/>
          <a:stretch/>
        </p:blipFill>
        <p:spPr>
          <a:xfrm>
            <a:off x="984950" y="625425"/>
            <a:ext cx="2378952" cy="1091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609600" y="274645"/>
            <a:ext cx="10972800" cy="6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latin typeface="Arial"/>
                <a:ea typeface="Arial"/>
                <a:cs typeface="Arial"/>
                <a:sym typeface="Arial"/>
              </a:rPr>
              <a:t>Formatos a elegir </a:t>
            </a:r>
            <a:endParaRPr sz="3600">
              <a:latin typeface="Arial"/>
              <a:ea typeface="Arial"/>
              <a:cs typeface="Arial"/>
              <a:sym typeface="Arial"/>
            </a:endParaRPr>
          </a:p>
        </p:txBody>
      </p:sp>
      <p:sp>
        <p:nvSpPr>
          <p:cNvPr id="138" name="Google Shape;138;p22"/>
          <p:cNvSpPr txBox="1">
            <a:spLocks noGrp="1"/>
          </p:cNvSpPr>
          <p:nvPr>
            <p:ph type="body" idx="1"/>
          </p:nvPr>
        </p:nvSpPr>
        <p:spPr>
          <a:xfrm>
            <a:off x="3340825" y="1014475"/>
            <a:ext cx="8241600" cy="5111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400">
              <a:latin typeface="Comfortaa"/>
              <a:ea typeface="Comfortaa"/>
              <a:cs typeface="Comfortaa"/>
              <a:sym typeface="Comfortaa"/>
            </a:endParaRPr>
          </a:p>
          <a:p>
            <a:pPr marL="0" lvl="0" indent="0" algn="l" rtl="0">
              <a:spcBef>
                <a:spcPts val="360"/>
              </a:spcBef>
              <a:spcAft>
                <a:spcPts val="0"/>
              </a:spcAft>
              <a:buNone/>
            </a:pPr>
            <a:endParaRPr sz="1400">
              <a:latin typeface="Comfortaa"/>
              <a:ea typeface="Comfortaa"/>
              <a:cs typeface="Comfortaa"/>
              <a:sym typeface="Comfortaa"/>
            </a:endParaRPr>
          </a:p>
          <a:p>
            <a:pPr marL="0" lvl="0" indent="0" algn="l" rtl="0">
              <a:spcBef>
                <a:spcPts val="360"/>
              </a:spcBef>
              <a:spcAft>
                <a:spcPts val="0"/>
              </a:spcAft>
              <a:buNone/>
            </a:pPr>
            <a:endParaRPr sz="1400">
              <a:latin typeface="Comfortaa"/>
              <a:ea typeface="Comfortaa"/>
              <a:cs typeface="Comfortaa"/>
              <a:sym typeface="Comfortaa"/>
            </a:endParaRPr>
          </a:p>
          <a:p>
            <a:pPr marL="546100" lvl="0" indent="-457200" algn="just" rtl="0">
              <a:lnSpc>
                <a:spcPct val="115000"/>
              </a:lnSpc>
              <a:spcBef>
                <a:spcPts val="0"/>
              </a:spcBef>
              <a:spcAft>
                <a:spcPts val="0"/>
              </a:spcAft>
              <a:buNone/>
            </a:pPr>
            <a:r>
              <a:rPr lang="en-US" sz="2400">
                <a:solidFill>
                  <a:srgbClr val="003067"/>
                </a:solidFill>
                <a:latin typeface="Arial"/>
                <a:ea typeface="Arial"/>
                <a:cs typeface="Arial"/>
                <a:sym typeface="Arial"/>
              </a:rPr>
              <a:t>I.     </a:t>
            </a:r>
            <a:r>
              <a:rPr lang="en-US" sz="3000" b="1">
                <a:solidFill>
                  <a:srgbClr val="003067"/>
                </a:solidFill>
                <a:latin typeface="Arial"/>
                <a:ea typeface="Arial"/>
                <a:cs typeface="Arial"/>
                <a:sym typeface="Arial"/>
              </a:rPr>
              <a:t>Carta o grabación</a:t>
            </a:r>
            <a:endParaRPr sz="3000" b="1">
              <a:solidFill>
                <a:srgbClr val="003067"/>
              </a:solidFill>
              <a:latin typeface="Arial"/>
              <a:ea typeface="Arial"/>
              <a:cs typeface="Arial"/>
              <a:sym typeface="Arial"/>
            </a:endParaRPr>
          </a:p>
          <a:p>
            <a:pPr marL="546100" lvl="0" indent="-457200" algn="just" rtl="0">
              <a:lnSpc>
                <a:spcPct val="115000"/>
              </a:lnSpc>
              <a:spcBef>
                <a:spcPts val="0"/>
              </a:spcBef>
              <a:spcAft>
                <a:spcPts val="0"/>
              </a:spcAft>
              <a:buNone/>
            </a:pPr>
            <a:endParaRPr sz="2400">
              <a:solidFill>
                <a:srgbClr val="003067"/>
              </a:solidFill>
              <a:latin typeface="Arial"/>
              <a:ea typeface="Arial"/>
              <a:cs typeface="Arial"/>
              <a:sym typeface="Arial"/>
            </a:endParaRPr>
          </a:p>
          <a:p>
            <a:pPr marL="546100" lvl="0" indent="-457200" algn="just" rtl="0">
              <a:lnSpc>
                <a:spcPct val="115000"/>
              </a:lnSpc>
              <a:spcBef>
                <a:spcPts val="0"/>
              </a:spcBef>
              <a:spcAft>
                <a:spcPts val="0"/>
              </a:spcAft>
              <a:buNone/>
            </a:pPr>
            <a:r>
              <a:rPr lang="en-US" sz="3000">
                <a:solidFill>
                  <a:srgbClr val="003067"/>
                </a:solidFill>
                <a:latin typeface="Arial"/>
                <a:ea typeface="Arial"/>
                <a:cs typeface="Arial"/>
                <a:sym typeface="Arial"/>
              </a:rPr>
              <a:t>II.   </a:t>
            </a:r>
            <a:r>
              <a:rPr lang="en-US" sz="3000" b="1">
                <a:solidFill>
                  <a:srgbClr val="003067"/>
                </a:solidFill>
                <a:latin typeface="Arial"/>
                <a:ea typeface="Arial"/>
                <a:cs typeface="Arial"/>
                <a:sym typeface="Arial"/>
              </a:rPr>
              <a:t>Justificación para la organización de un Seminario sobre LA</a:t>
            </a:r>
            <a:endParaRPr sz="3000" b="1">
              <a:solidFill>
                <a:srgbClr val="003067"/>
              </a:solidFill>
              <a:latin typeface="Arial"/>
              <a:ea typeface="Arial"/>
              <a:cs typeface="Arial"/>
              <a:sym typeface="Arial"/>
            </a:endParaRPr>
          </a:p>
          <a:p>
            <a:pPr marL="546100" lvl="0" indent="-457200" algn="just" rtl="0">
              <a:lnSpc>
                <a:spcPct val="115000"/>
              </a:lnSpc>
              <a:spcBef>
                <a:spcPts val="0"/>
              </a:spcBef>
              <a:spcAft>
                <a:spcPts val="0"/>
              </a:spcAft>
              <a:buNone/>
            </a:pPr>
            <a:r>
              <a:rPr lang="en-US" sz="3000">
                <a:solidFill>
                  <a:srgbClr val="003067"/>
                </a:solidFill>
                <a:latin typeface="Arial"/>
                <a:ea typeface="Arial"/>
                <a:cs typeface="Arial"/>
                <a:sym typeface="Arial"/>
              </a:rPr>
              <a:t>  </a:t>
            </a:r>
            <a:endParaRPr sz="3000">
              <a:solidFill>
                <a:srgbClr val="003067"/>
              </a:solidFill>
              <a:latin typeface="Arial"/>
              <a:ea typeface="Arial"/>
              <a:cs typeface="Arial"/>
              <a:sym typeface="Arial"/>
            </a:endParaRPr>
          </a:p>
          <a:p>
            <a:pPr marL="546100" lvl="0" indent="-457200" algn="just" rtl="0">
              <a:lnSpc>
                <a:spcPct val="115000"/>
              </a:lnSpc>
              <a:spcBef>
                <a:spcPts val="0"/>
              </a:spcBef>
              <a:spcAft>
                <a:spcPts val="0"/>
              </a:spcAft>
              <a:buNone/>
            </a:pPr>
            <a:r>
              <a:rPr lang="en-US" sz="3000">
                <a:solidFill>
                  <a:srgbClr val="003067"/>
                </a:solidFill>
                <a:latin typeface="Arial"/>
                <a:ea typeface="Arial"/>
                <a:cs typeface="Arial"/>
                <a:sym typeface="Arial"/>
              </a:rPr>
              <a:t>III.  </a:t>
            </a:r>
            <a:r>
              <a:rPr lang="en-US" sz="3000" b="1">
                <a:solidFill>
                  <a:srgbClr val="003067"/>
                </a:solidFill>
                <a:latin typeface="Arial"/>
                <a:ea typeface="Arial"/>
                <a:cs typeface="Arial"/>
                <a:sym typeface="Arial"/>
              </a:rPr>
              <a:t>Entrevista</a:t>
            </a:r>
            <a:endParaRPr sz="3000" b="1">
              <a:solidFill>
                <a:srgbClr val="003067"/>
              </a:solidFill>
              <a:latin typeface="Arial"/>
              <a:ea typeface="Arial"/>
              <a:cs typeface="Arial"/>
              <a:sym typeface="Arial"/>
            </a:endParaRPr>
          </a:p>
          <a:p>
            <a:pPr marL="546100" lvl="0" indent="-457200" algn="just" rtl="0">
              <a:lnSpc>
                <a:spcPct val="115000"/>
              </a:lnSpc>
              <a:spcBef>
                <a:spcPts val="0"/>
              </a:spcBef>
              <a:spcAft>
                <a:spcPts val="0"/>
              </a:spcAft>
              <a:buNone/>
            </a:pPr>
            <a:endParaRPr sz="3000" b="1">
              <a:solidFill>
                <a:srgbClr val="003067"/>
              </a:solidFill>
              <a:latin typeface="Arial"/>
              <a:ea typeface="Arial"/>
              <a:cs typeface="Arial"/>
              <a:sym typeface="Arial"/>
            </a:endParaRPr>
          </a:p>
          <a:p>
            <a:pPr marL="546100" lvl="0" indent="-457200" algn="just" rtl="0">
              <a:lnSpc>
                <a:spcPct val="115000"/>
              </a:lnSpc>
              <a:spcBef>
                <a:spcPts val="0"/>
              </a:spcBef>
              <a:spcAft>
                <a:spcPts val="0"/>
              </a:spcAft>
              <a:buNone/>
            </a:pPr>
            <a:r>
              <a:rPr lang="en-US" sz="3000">
                <a:solidFill>
                  <a:srgbClr val="003067"/>
                </a:solidFill>
                <a:latin typeface="Arial"/>
                <a:ea typeface="Arial"/>
                <a:cs typeface="Arial"/>
                <a:sym typeface="Arial"/>
              </a:rPr>
              <a:t>IV.  </a:t>
            </a:r>
            <a:r>
              <a:rPr lang="en-US" sz="3000" b="1">
                <a:solidFill>
                  <a:srgbClr val="003067"/>
                </a:solidFill>
                <a:latin typeface="Arial"/>
                <a:ea typeface="Arial"/>
                <a:cs typeface="Arial"/>
                <a:sym typeface="Arial"/>
              </a:rPr>
              <a:t>Cartel o infografía</a:t>
            </a:r>
            <a:r>
              <a:rPr lang="en-US" sz="3000">
                <a:solidFill>
                  <a:srgbClr val="003067"/>
                </a:solidFill>
                <a:latin typeface="Arial"/>
                <a:ea typeface="Arial"/>
                <a:cs typeface="Arial"/>
                <a:sym typeface="Arial"/>
              </a:rPr>
              <a:t> </a:t>
            </a:r>
            <a:endParaRPr sz="3000">
              <a:solidFill>
                <a:srgbClr val="003067"/>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3">
            <a:hlinkClick r:id="rId3"/>
          </p:cNvPr>
          <p:cNvPicPr preferRelativeResize="0"/>
          <p:nvPr/>
        </p:nvPicPr>
        <p:blipFill rotWithShape="1">
          <a:blip r:embed="rId4">
            <a:alphaModFix/>
          </a:blip>
          <a:srcRect l="1360" t="15642" r="37801" b="14657"/>
          <a:stretch/>
        </p:blipFill>
        <p:spPr>
          <a:xfrm>
            <a:off x="2249400" y="613925"/>
            <a:ext cx="8826976" cy="5238175"/>
          </a:xfrm>
          <a:prstGeom prst="rect">
            <a:avLst/>
          </a:prstGeom>
          <a:noFill/>
          <a:ln>
            <a:noFill/>
          </a:ln>
        </p:spPr>
      </p:pic>
      <p:sp>
        <p:nvSpPr>
          <p:cNvPr id="144" name="Google Shape;144;p23"/>
          <p:cNvSpPr txBox="1"/>
          <p:nvPr/>
        </p:nvSpPr>
        <p:spPr>
          <a:xfrm>
            <a:off x="838525" y="6063775"/>
            <a:ext cx="45786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a:solidFill>
                  <a:srgbClr val="FF0000"/>
                </a:solidFill>
                <a:latin typeface="Verdana"/>
                <a:ea typeface="Verdana"/>
                <a:cs typeface="Verdana"/>
                <a:sym typeface="Verdana"/>
              </a:rPr>
              <a:t>Documento para consulta</a:t>
            </a:r>
            <a:endParaRPr sz="2400">
              <a:solidFill>
                <a:srgbClr val="FF0000"/>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200">
                <a:solidFill>
                  <a:srgbClr val="003067"/>
                </a:solidFill>
                <a:latin typeface="Verdana"/>
                <a:ea typeface="Verdana"/>
                <a:cs typeface="Verdana"/>
                <a:sym typeface="Verdana"/>
              </a:rPr>
              <a:t> </a:t>
            </a:r>
            <a:endParaRPr sz="1200">
              <a:solidFill>
                <a:srgbClr val="003067"/>
              </a:solidFill>
              <a:latin typeface="Verdana"/>
              <a:ea typeface="Verdana"/>
              <a:cs typeface="Verdana"/>
              <a:sym typeface="Verdana"/>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4"/>
          <p:cNvPicPr preferRelativeResize="0"/>
          <p:nvPr/>
        </p:nvPicPr>
        <p:blipFill rotWithShape="1">
          <a:blip r:embed="rId3">
            <a:alphaModFix/>
          </a:blip>
          <a:srcRect l="862" t="13508" r="2257" b="11859"/>
          <a:stretch/>
        </p:blipFill>
        <p:spPr>
          <a:xfrm>
            <a:off x="712424" y="593125"/>
            <a:ext cx="10993551" cy="5519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5"/>
          <p:cNvPicPr preferRelativeResize="0"/>
          <p:nvPr/>
        </p:nvPicPr>
        <p:blipFill rotWithShape="1">
          <a:blip r:embed="rId3">
            <a:alphaModFix/>
          </a:blip>
          <a:srcRect l="19556" t="8526" r="24270" b="50675"/>
          <a:stretch/>
        </p:blipFill>
        <p:spPr>
          <a:xfrm>
            <a:off x="354227" y="735333"/>
            <a:ext cx="5906529" cy="4520408"/>
          </a:xfrm>
          <a:prstGeom prst="rect">
            <a:avLst/>
          </a:prstGeom>
          <a:noFill/>
          <a:ln>
            <a:noFill/>
          </a:ln>
        </p:spPr>
      </p:pic>
      <p:pic>
        <p:nvPicPr>
          <p:cNvPr id="155" name="Google Shape;155;p25"/>
          <p:cNvPicPr preferRelativeResize="0"/>
          <p:nvPr/>
        </p:nvPicPr>
        <p:blipFill rotWithShape="1">
          <a:blip r:embed="rId4">
            <a:alphaModFix/>
          </a:blip>
          <a:srcRect l="17947" t="19005" r="35239" b="30228"/>
          <a:stretch/>
        </p:blipFill>
        <p:spPr>
          <a:xfrm>
            <a:off x="6746789" y="650789"/>
            <a:ext cx="5074508" cy="4835611"/>
          </a:xfrm>
          <a:prstGeom prst="rect">
            <a:avLst/>
          </a:prstGeom>
          <a:noFill/>
          <a:ln>
            <a:noFill/>
          </a:ln>
        </p:spPr>
      </p:pic>
      <p:sp>
        <p:nvSpPr>
          <p:cNvPr id="156" name="Google Shape;156;p25"/>
          <p:cNvSpPr txBox="1"/>
          <p:nvPr/>
        </p:nvSpPr>
        <p:spPr>
          <a:xfrm>
            <a:off x="705425" y="5710000"/>
            <a:ext cx="5074500" cy="5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0000"/>
                </a:solidFill>
                <a:latin typeface="Calibri"/>
                <a:ea typeface="Calibri"/>
                <a:cs typeface="Calibri"/>
                <a:sym typeface="Calibri"/>
              </a:rPr>
              <a:t>Ejemplos de documentos para consulta</a:t>
            </a:r>
            <a:endParaRPr sz="2400">
              <a:solidFill>
                <a:srgbClr val="FF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p:nvPr/>
        </p:nvSpPr>
        <p:spPr>
          <a:xfrm>
            <a:off x="1753375" y="959300"/>
            <a:ext cx="9133800" cy="15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t>Ejemplos de trabajos finales presentados en 2019 en distintos formatos:</a:t>
            </a:r>
            <a:endParaRPr sz="3600"/>
          </a:p>
          <a:p>
            <a:pPr marL="0" lvl="0" indent="0" algn="l" rtl="0">
              <a:spcBef>
                <a:spcPts val="0"/>
              </a:spcBef>
              <a:spcAft>
                <a:spcPts val="0"/>
              </a:spcAft>
              <a:buNone/>
            </a:pPr>
            <a:endParaRPr sz="3000" b="1">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b="1">
                <a:latin typeface="Calibri"/>
                <a:ea typeface="Calibri"/>
                <a:cs typeface="Calibri"/>
                <a:sym typeface="Calibri"/>
              </a:rPr>
              <a:t>Carta o mensaje oral dirigido a un profesor en formación</a:t>
            </a:r>
            <a:endParaRPr sz="3000" b="1">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b="1">
                <a:latin typeface="Calibri"/>
                <a:ea typeface="Calibri"/>
                <a:cs typeface="Calibri"/>
                <a:sym typeface="Calibri"/>
              </a:rPr>
              <a:t>Justificación para la organización de un seminario sobre LA</a:t>
            </a:r>
            <a:endParaRPr sz="3000" b="1">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b="1">
                <a:latin typeface="Calibri"/>
                <a:ea typeface="Calibri"/>
                <a:cs typeface="Calibri"/>
                <a:sym typeface="Calibri"/>
              </a:rPr>
              <a:t>Entrevista a un lingüista aplicado</a:t>
            </a:r>
            <a:endParaRPr sz="3000" b="1">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b="1">
                <a:latin typeface="Calibri"/>
                <a:ea typeface="Calibri"/>
                <a:cs typeface="Calibri"/>
                <a:sym typeface="Calibri"/>
              </a:rPr>
              <a:t>Infografía o cartel</a:t>
            </a:r>
            <a:endParaRPr sz="3000" b="1">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p:nvPr/>
        </p:nvSpPr>
        <p:spPr>
          <a:xfrm>
            <a:off x="346050" y="136050"/>
            <a:ext cx="11233800" cy="65859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3600">
                <a:solidFill>
                  <a:schemeClr val="dk1"/>
                </a:solidFill>
                <a:highlight>
                  <a:srgbClr val="FFFFFF"/>
                </a:highlight>
              </a:rPr>
              <a:t>Extracto de </a:t>
            </a:r>
            <a:r>
              <a:rPr lang="en-US" sz="3600" b="1">
                <a:solidFill>
                  <a:schemeClr val="dk1"/>
                </a:solidFill>
                <a:highlight>
                  <a:srgbClr val="FFFFFF"/>
                </a:highlight>
              </a:rPr>
              <a:t>carta </a:t>
            </a:r>
            <a:r>
              <a:rPr lang="en-US" sz="3600">
                <a:solidFill>
                  <a:schemeClr val="dk1"/>
                </a:solidFill>
                <a:highlight>
                  <a:srgbClr val="FFFFFF"/>
                </a:highlight>
              </a:rPr>
              <a:t>dirigida a un profesor de lenguas</a:t>
            </a:r>
            <a:endParaRPr sz="3600">
              <a:solidFill>
                <a:schemeClr val="dk1"/>
              </a:solidFill>
              <a:highlight>
                <a:srgbClr val="FFFFFF"/>
              </a:highlight>
            </a:endParaRPr>
          </a:p>
          <a:p>
            <a:pPr marL="0" lvl="0" indent="0" algn="just" rtl="0">
              <a:lnSpc>
                <a:spcPct val="150000"/>
              </a:lnSpc>
              <a:spcBef>
                <a:spcPts val="0"/>
              </a:spcBef>
              <a:spcAft>
                <a:spcPts val="0"/>
              </a:spcAft>
              <a:buNone/>
            </a:pPr>
            <a:endParaRPr>
              <a:solidFill>
                <a:schemeClr val="dk1"/>
              </a:solidFill>
              <a:highlight>
                <a:srgbClr val="FFFFFF"/>
              </a:highlight>
              <a:latin typeface="Times New Roman"/>
              <a:ea typeface="Times New Roman"/>
              <a:cs typeface="Times New Roman"/>
              <a:sym typeface="Times New Roman"/>
            </a:endParaRPr>
          </a:p>
          <a:p>
            <a:pPr marL="0" lvl="0" indent="0" algn="just" rtl="0">
              <a:lnSpc>
                <a:spcPct val="150000"/>
              </a:lnSpc>
              <a:spcBef>
                <a:spcPts val="0"/>
              </a:spcBef>
              <a:spcAft>
                <a:spcPts val="0"/>
              </a:spcAft>
              <a:buNone/>
            </a:pPr>
            <a:r>
              <a:rPr lang="en-US" sz="2400">
                <a:solidFill>
                  <a:schemeClr val="dk1"/>
                </a:solidFill>
                <a:highlight>
                  <a:srgbClr val="FFFFFF"/>
                </a:highlight>
                <a:latin typeface="Times New Roman"/>
                <a:ea typeface="Times New Roman"/>
                <a:cs typeface="Times New Roman"/>
                <a:sym typeface="Times New Roman"/>
              </a:rPr>
              <a:t>“En un primer momento la LA se preocupó en mediar la aplicación de las teorías lingüísticas a la enseñanza de lenguas extranjeras y a la traducción, restringiendo su campo de actuación a contextos educacionales, y enfocada en percibir la visión de los involucrados en el proceso.</a:t>
            </a:r>
            <a:endParaRPr sz="2400">
              <a:solidFill>
                <a:schemeClr val="dk1"/>
              </a:solidFill>
              <a:highlight>
                <a:srgbClr val="FFFFFF"/>
              </a:highlight>
              <a:latin typeface="Times New Roman"/>
              <a:ea typeface="Times New Roman"/>
              <a:cs typeface="Times New Roman"/>
              <a:sym typeface="Times New Roman"/>
            </a:endParaRPr>
          </a:p>
          <a:p>
            <a:pPr marL="0" lvl="0" indent="0" algn="just" rtl="0">
              <a:lnSpc>
                <a:spcPct val="150000"/>
              </a:lnSpc>
              <a:spcBef>
                <a:spcPts val="0"/>
              </a:spcBef>
              <a:spcAft>
                <a:spcPts val="0"/>
              </a:spcAft>
              <a:buNone/>
            </a:pPr>
            <a:r>
              <a:rPr lang="en-US" sz="2400">
                <a:solidFill>
                  <a:schemeClr val="dk1"/>
                </a:solidFill>
                <a:highlight>
                  <a:srgbClr val="FFFFFF"/>
                </a:highlight>
                <a:latin typeface="Times New Roman"/>
                <a:ea typeface="Times New Roman"/>
                <a:cs typeface="Times New Roman"/>
                <a:sym typeface="Times New Roman"/>
              </a:rPr>
              <a:t>Sin embargo, ninguna área de conocimiento puede, sola, resolver, teorizar e investigar el arte de enseñar y aprender. La LA, por tanto, busca en la interdisciplinaridad la forma de responder a las demandas sociales del lenguaje, dentro y fuera del salón de clases. Hoy en día, podemos entender la LA como </a:t>
            </a:r>
            <a:r>
              <a:rPr lang="en-US" sz="2400" i="1">
                <a:solidFill>
                  <a:schemeClr val="dk1"/>
                </a:solidFill>
                <a:highlight>
                  <a:srgbClr val="FFFFFF"/>
                </a:highlight>
                <a:latin typeface="Times New Roman"/>
                <a:ea typeface="Times New Roman"/>
                <a:cs typeface="Times New Roman"/>
                <a:sym typeface="Times New Roman"/>
              </a:rPr>
              <a:t>“un modo de crear inteligibilidad sobre problemas sociales en los cuales el lenguaje tiene un papel central”</a:t>
            </a:r>
            <a:r>
              <a:rPr lang="en-US" sz="2400">
                <a:solidFill>
                  <a:schemeClr val="dk1"/>
                </a:solidFill>
                <a:highlight>
                  <a:srgbClr val="FFFFFF"/>
                </a:highlight>
                <a:latin typeface="Times New Roman"/>
                <a:ea typeface="Times New Roman"/>
                <a:cs typeface="Times New Roman"/>
                <a:sym typeface="Times New Roman"/>
              </a:rPr>
              <a:t> (Moita Lopes, 2009)”.</a:t>
            </a:r>
            <a:endParaRPr sz="2400">
              <a:solidFill>
                <a:schemeClr val="dk1"/>
              </a:solidFill>
              <a:highlight>
                <a:srgbClr val="FFFFFF"/>
              </a:highlight>
              <a:latin typeface="Times New Roman"/>
              <a:ea typeface="Times New Roman"/>
              <a:cs typeface="Times New Roman"/>
              <a:sym typeface="Times New Roman"/>
            </a:endParaRPr>
          </a:p>
          <a:p>
            <a:pPr marL="0" lvl="0" indent="0" algn="just" rtl="0">
              <a:lnSpc>
                <a:spcPct val="150000"/>
              </a:lnSpc>
              <a:spcBef>
                <a:spcPts val="0"/>
              </a:spcBef>
              <a:spcAft>
                <a:spcPts val="0"/>
              </a:spcAft>
              <a:buNone/>
            </a:pPr>
            <a:r>
              <a:rPr lang="en-US" sz="2400">
                <a:solidFill>
                  <a:schemeClr val="dk1"/>
                </a:solidFill>
                <a:highlight>
                  <a:srgbClr val="FFFFFF"/>
                </a:highlight>
                <a:latin typeface="Times New Roman"/>
                <a:ea typeface="Times New Roman"/>
                <a:cs typeface="Times New Roman"/>
                <a:sym typeface="Times New Roman"/>
              </a:rPr>
              <a:t>   											Mtro. Emerson Siqueira Pena Fernández</a:t>
            </a:r>
            <a:endParaRPr sz="2400">
              <a:solidFill>
                <a:schemeClr val="dk1"/>
              </a:solidFill>
              <a:highlight>
                <a:srgbClr val="FFFFFF"/>
              </a:highlight>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24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p:nvPr/>
        </p:nvSpPr>
        <p:spPr>
          <a:xfrm>
            <a:off x="8112625" y="6310875"/>
            <a:ext cx="3367800" cy="396300"/>
          </a:xfrm>
          <a:prstGeom prst="rect">
            <a:avLst/>
          </a:prstGeom>
          <a:noFill/>
          <a:ln>
            <a:noFill/>
          </a:ln>
        </p:spPr>
        <p:txBody>
          <a:bodyPr spcFirstLastPara="1" wrap="square" lIns="114300" tIns="91425" rIns="91425" bIns="91425" anchor="t" anchorCtr="0">
            <a:noAutofit/>
          </a:bodyPr>
          <a:lstStyle/>
          <a:p>
            <a:pPr marL="0" lvl="0" indent="0" algn="l" rtl="0">
              <a:spcBef>
                <a:spcPts val="0"/>
              </a:spcBef>
              <a:spcAft>
                <a:spcPts val="0"/>
              </a:spcAft>
              <a:buNone/>
            </a:pPr>
            <a:endParaRPr b="1" i="1">
              <a:latin typeface="Calibri"/>
              <a:ea typeface="Calibri"/>
              <a:cs typeface="Calibri"/>
              <a:sym typeface="Calibri"/>
            </a:endParaRPr>
          </a:p>
        </p:txBody>
      </p:sp>
      <p:sp>
        <p:nvSpPr>
          <p:cNvPr id="172" name="Google Shape;172;p28"/>
          <p:cNvSpPr txBox="1"/>
          <p:nvPr/>
        </p:nvSpPr>
        <p:spPr>
          <a:xfrm>
            <a:off x="842700" y="339800"/>
            <a:ext cx="10058100" cy="9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Justificación para la realización de un seminario sobre LA dirigido a los profesores de lenguas</a:t>
            </a:r>
            <a:endParaRPr sz="3000"/>
          </a:p>
        </p:txBody>
      </p:sp>
      <p:sp>
        <p:nvSpPr>
          <p:cNvPr id="173" name="Google Shape;173;p28"/>
          <p:cNvSpPr txBox="1"/>
          <p:nvPr/>
        </p:nvSpPr>
        <p:spPr>
          <a:xfrm>
            <a:off x="706775" y="1511550"/>
            <a:ext cx="10860000" cy="456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rPr>
              <a:t>“Me parece que la Lingüística Aplicada es una herramienta que permite a los diferentes usuarios poder enfocarse en numerosas áreas sociales, donde la lengua tiene un rol importante, permitiendo reconocer la importancia de aprender a comunicar, estado todo esto sobre el aprender simplemente fórmulas gramaticales relacionadas con la lengua. De esta forma creo que un espacio de reflexión como este permitirá al cuerpo docente intercambiar experiencias y fomentar el desarrollo de materiales, con una base crítica y una validación que permita reconocer las necesidades de comunicación que tienen los alumnos del siglo XXI, considerando las particularidades que enfrentan en su cotidiano, donde además de recursos comunicativos tradicionales, están presentes recursos comunicativos que están asociados a las diferentes TIC’s a la mano”.</a:t>
            </a:r>
            <a:endParaRPr sz="2400">
              <a:latin typeface="Calibri"/>
              <a:ea typeface="Calibri"/>
              <a:cs typeface="Calibri"/>
              <a:sym typeface="Calibri"/>
            </a:endParaRPr>
          </a:p>
        </p:txBody>
      </p:sp>
      <p:sp>
        <p:nvSpPr>
          <p:cNvPr id="174" name="Google Shape;174;p28"/>
          <p:cNvSpPr txBox="1"/>
          <p:nvPr/>
        </p:nvSpPr>
        <p:spPr>
          <a:xfrm>
            <a:off x="5586300" y="6265900"/>
            <a:ext cx="5491200" cy="3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alibri"/>
                <a:ea typeface="Calibri"/>
                <a:cs typeface="Calibri"/>
                <a:sym typeface="Calibri"/>
              </a:rPr>
              <a:t>Lic. Arturo Ramírez Hernández</a:t>
            </a:r>
            <a:endParaRPr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p:nvPr/>
        </p:nvSpPr>
        <p:spPr>
          <a:xfrm>
            <a:off x="2622075" y="718750"/>
            <a:ext cx="7666500" cy="6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t>Entrevista a un lingüista aplicado</a:t>
            </a:r>
            <a:endParaRPr sz="3600"/>
          </a:p>
        </p:txBody>
      </p:sp>
      <p:pic>
        <p:nvPicPr>
          <p:cNvPr id="180" name="Google Shape;180;p29"/>
          <p:cNvPicPr preferRelativeResize="0"/>
          <p:nvPr/>
        </p:nvPicPr>
        <p:blipFill>
          <a:blip r:embed="rId3">
            <a:alphaModFix/>
          </a:blip>
          <a:stretch>
            <a:fillRect/>
          </a:stretch>
        </p:blipFill>
        <p:spPr>
          <a:xfrm>
            <a:off x="424725" y="1994650"/>
            <a:ext cx="10708150" cy="3879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0"/>
          <p:cNvPicPr preferRelativeResize="0"/>
          <p:nvPr/>
        </p:nvPicPr>
        <p:blipFill>
          <a:blip r:embed="rId3">
            <a:alphaModFix/>
          </a:blip>
          <a:stretch>
            <a:fillRect/>
          </a:stretch>
        </p:blipFill>
        <p:spPr>
          <a:xfrm>
            <a:off x="1753375" y="199925"/>
            <a:ext cx="8780400" cy="5576675"/>
          </a:xfrm>
          <a:prstGeom prst="rect">
            <a:avLst/>
          </a:prstGeom>
          <a:noFill/>
          <a:ln>
            <a:noFill/>
          </a:ln>
        </p:spPr>
      </p:pic>
      <p:sp>
        <p:nvSpPr>
          <p:cNvPr id="186" name="Google Shape;186;p30"/>
          <p:cNvSpPr txBox="1"/>
          <p:nvPr/>
        </p:nvSpPr>
        <p:spPr>
          <a:xfrm>
            <a:off x="5504750" y="6089200"/>
            <a:ext cx="5871600" cy="4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alibri"/>
                <a:ea typeface="Calibri"/>
                <a:cs typeface="Calibri"/>
                <a:sym typeface="Calibri"/>
              </a:rPr>
              <a:t>Lic. Adriana Plascencia del Valle</a:t>
            </a:r>
            <a:endParaRPr sz="1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p:nvPr/>
        </p:nvSpPr>
        <p:spPr>
          <a:xfrm>
            <a:off x="581581" y="6293101"/>
            <a:ext cx="5774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2" name="Google Shape;192;p31"/>
          <p:cNvPicPr preferRelativeResize="0"/>
          <p:nvPr/>
        </p:nvPicPr>
        <p:blipFill>
          <a:blip r:embed="rId3">
            <a:alphaModFix/>
          </a:blip>
          <a:stretch>
            <a:fillRect/>
          </a:stretch>
        </p:blipFill>
        <p:spPr>
          <a:xfrm>
            <a:off x="1501375" y="490525"/>
            <a:ext cx="8913001" cy="5612800"/>
          </a:xfrm>
          <a:prstGeom prst="rect">
            <a:avLst/>
          </a:prstGeom>
          <a:noFill/>
          <a:ln>
            <a:noFill/>
          </a:ln>
        </p:spPr>
      </p:pic>
      <p:sp>
        <p:nvSpPr>
          <p:cNvPr id="193" name="Google Shape;193;p31"/>
          <p:cNvSpPr txBox="1"/>
          <p:nvPr/>
        </p:nvSpPr>
        <p:spPr>
          <a:xfrm>
            <a:off x="7176550" y="6263700"/>
            <a:ext cx="45114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i="1">
                <a:latin typeface="Calibri"/>
                <a:ea typeface="Calibri"/>
                <a:cs typeface="Calibri"/>
                <a:sym typeface="Calibri"/>
              </a:rPr>
              <a:t>Lic. Mercedes Trujillo M.    UNAM Acatlán</a:t>
            </a:r>
            <a:endParaRPr sz="1800" b="1" i="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l="14114" t="9452" r="28697" b="7270"/>
          <a:stretch/>
        </p:blipFill>
        <p:spPr>
          <a:xfrm>
            <a:off x="5244150" y="638875"/>
            <a:ext cx="5896351" cy="5457126"/>
          </a:xfrm>
          <a:prstGeom prst="rect">
            <a:avLst/>
          </a:prstGeom>
          <a:noFill/>
          <a:ln>
            <a:noFill/>
          </a:ln>
        </p:spPr>
      </p:pic>
      <p:sp>
        <p:nvSpPr>
          <p:cNvPr id="92" name="Google Shape;92;p14"/>
          <p:cNvSpPr txBox="1"/>
          <p:nvPr/>
        </p:nvSpPr>
        <p:spPr>
          <a:xfrm>
            <a:off x="705425" y="5683375"/>
            <a:ext cx="4898100" cy="771900"/>
          </a:xfrm>
          <a:prstGeom prst="rect">
            <a:avLst/>
          </a:prstGeom>
          <a:noFill/>
          <a:ln>
            <a:noFill/>
          </a:ln>
        </p:spPr>
        <p:txBody>
          <a:bodyPr spcFirstLastPara="1" wrap="square" lIns="91425" tIns="91425" rIns="91425" bIns="91425" anchor="t" anchorCtr="0">
            <a:noAutofit/>
          </a:bodyPr>
          <a:lstStyle/>
          <a:p>
            <a:pPr marL="38100" marR="38100" lvl="0" indent="0" algn="l" rtl="0">
              <a:lnSpc>
                <a:spcPct val="115000"/>
              </a:lnSpc>
              <a:spcBef>
                <a:spcPts val="0"/>
              </a:spcBef>
              <a:spcAft>
                <a:spcPts val="0"/>
              </a:spcAft>
              <a:buNone/>
            </a:pPr>
            <a:r>
              <a:rPr lang="en-US" sz="3000">
                <a:solidFill>
                  <a:srgbClr val="003067"/>
                </a:solidFill>
                <a:highlight>
                  <a:schemeClr val="lt1"/>
                </a:highlight>
              </a:rPr>
              <a:t> </a:t>
            </a:r>
            <a:r>
              <a:rPr lang="en-US" sz="3000" u="sng">
                <a:solidFill>
                  <a:schemeClr val="hlink"/>
                </a:solidFill>
                <a:highlight>
                  <a:schemeClr val="lt1"/>
                </a:highlight>
                <a:hlinkClick r:id="rId4"/>
              </a:rPr>
              <a:t>http://alad.enallt.unam.mx</a:t>
            </a:r>
            <a:endParaRPr sz="3000">
              <a:solidFill>
                <a:srgbClr val="003067"/>
              </a:solidFill>
              <a:highlight>
                <a:schemeClr val="lt1"/>
              </a:highlight>
            </a:endParaRPr>
          </a:p>
          <a:p>
            <a:pPr marL="38100" marR="38100" lvl="0" indent="0" algn="l" rtl="0">
              <a:lnSpc>
                <a:spcPct val="115000"/>
              </a:lnSpc>
              <a:spcBef>
                <a:spcPts val="0"/>
              </a:spcBef>
              <a:spcAft>
                <a:spcPts val="0"/>
              </a:spcAft>
              <a:buClr>
                <a:schemeClr val="dk1"/>
              </a:buClr>
              <a:buSzPts val="1100"/>
              <a:buFont typeface="Arial"/>
              <a:buNone/>
            </a:pPr>
            <a:endParaRPr sz="3000">
              <a:solidFill>
                <a:srgbClr val="003067"/>
              </a:solidFill>
              <a:highlight>
                <a:schemeClr val="lt1"/>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p:nvPr/>
        </p:nvSpPr>
        <p:spPr>
          <a:xfrm>
            <a:off x="1024725" y="1275500"/>
            <a:ext cx="10093500" cy="41070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003067"/>
              </a:solidFill>
              <a:highlight>
                <a:srgbClr val="EEEEEE"/>
              </a:highlight>
            </a:endParaRPr>
          </a:p>
          <a:p>
            <a:pPr marL="0" lvl="0" indent="0" algn="l" rtl="0">
              <a:spcBef>
                <a:spcPts val="0"/>
              </a:spcBef>
              <a:spcAft>
                <a:spcPts val="0"/>
              </a:spcAft>
              <a:buNone/>
            </a:pPr>
            <a:endParaRPr sz="2400">
              <a:solidFill>
                <a:srgbClr val="003067"/>
              </a:solidFill>
              <a:highlight>
                <a:srgbClr val="EEEEEE"/>
              </a:highlight>
            </a:endParaRPr>
          </a:p>
          <a:p>
            <a:pPr marL="0" lvl="0" indent="0" algn="l" rtl="0">
              <a:spcBef>
                <a:spcPts val="0"/>
              </a:spcBef>
              <a:spcAft>
                <a:spcPts val="0"/>
              </a:spcAft>
              <a:buNone/>
            </a:pPr>
            <a:r>
              <a:rPr lang="en-US" sz="3000">
                <a:solidFill>
                  <a:srgbClr val="003067"/>
                </a:solidFill>
                <a:highlight>
                  <a:srgbClr val="EEEEEE"/>
                </a:highlight>
              </a:rPr>
              <a:t>“Con respecto al objetivo global de este módulo pienso que sí alcancé lo esperado. Mi percepción sobre las implicaciones de la Lingüística Aplicada en la enseñanza de idiomas me quedan más claras y las incorporo a mi práctica docente desde ahora. No dejo de prestar atención en cada uno de los fenómenos posibles a investigar en el ambiente áulico”. </a:t>
            </a:r>
            <a:endParaRPr sz="3000"/>
          </a:p>
        </p:txBody>
      </p:sp>
      <p:sp>
        <p:nvSpPr>
          <p:cNvPr id="199" name="Google Shape;199;p32"/>
          <p:cNvSpPr txBox="1"/>
          <p:nvPr/>
        </p:nvSpPr>
        <p:spPr>
          <a:xfrm>
            <a:off x="971475" y="675600"/>
            <a:ext cx="9522900" cy="75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              </a:t>
            </a:r>
            <a:r>
              <a:rPr lang="en-US" sz="3600"/>
              <a:t>Ejemplo de reflexión final</a:t>
            </a:r>
            <a:endParaRPr sz="3600"/>
          </a:p>
        </p:txBody>
      </p:sp>
      <p:sp>
        <p:nvSpPr>
          <p:cNvPr id="200" name="Google Shape;200;p32"/>
          <p:cNvSpPr txBox="1"/>
          <p:nvPr/>
        </p:nvSpPr>
        <p:spPr>
          <a:xfrm>
            <a:off x="4118375" y="5817375"/>
            <a:ext cx="62796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Lic. Gerardo Martínez Aguiñaga</a:t>
            </a:r>
            <a:endParaRPr sz="24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p:nvPr/>
        </p:nvSpPr>
        <p:spPr>
          <a:xfrm>
            <a:off x="3710575" y="2796900"/>
            <a:ext cx="6320400" cy="12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t>Conclusiones</a:t>
            </a:r>
            <a:endParaRPr sz="4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p:nvPr/>
        </p:nvSpPr>
        <p:spPr>
          <a:xfrm>
            <a:off x="3103500" y="805875"/>
            <a:ext cx="52149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Calibri"/>
                <a:ea typeface="Calibri"/>
                <a:cs typeface="Calibri"/>
                <a:sym typeface="Calibri"/>
              </a:rPr>
              <a:t>                   </a:t>
            </a:r>
            <a:r>
              <a:rPr lang="en-US" sz="3600"/>
              <a:t>Referencias </a:t>
            </a:r>
            <a:endParaRPr sz="3600"/>
          </a:p>
        </p:txBody>
      </p:sp>
      <p:sp>
        <p:nvSpPr>
          <p:cNvPr id="211" name="Google Shape;211;p34"/>
          <p:cNvSpPr txBox="1"/>
          <p:nvPr/>
        </p:nvSpPr>
        <p:spPr>
          <a:xfrm>
            <a:off x="1277650" y="2145200"/>
            <a:ext cx="9867900" cy="40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Calibri"/>
                <a:ea typeface="Calibri"/>
                <a:cs typeface="Calibri"/>
                <a:sym typeface="Calibri"/>
              </a:rPr>
              <a:t>Payrató, Ll. (1998) </a:t>
            </a:r>
            <a:r>
              <a:rPr lang="en-US" sz="3000" i="1">
                <a:latin typeface="Calibri"/>
                <a:ea typeface="Calibri"/>
                <a:cs typeface="Calibri"/>
                <a:sym typeface="Calibri"/>
              </a:rPr>
              <a:t>De profesión lingüista. Panorama de la lingüística aplicada</a:t>
            </a:r>
            <a:r>
              <a:rPr lang="en-US" sz="3000">
                <a:latin typeface="Calibri"/>
                <a:ea typeface="Calibri"/>
                <a:cs typeface="Calibri"/>
                <a:sym typeface="Calibri"/>
              </a:rPr>
              <a:t>. </a:t>
            </a:r>
            <a:r>
              <a:rPr lang="en-US" sz="3000">
                <a:solidFill>
                  <a:schemeClr val="dk1"/>
                </a:solidFill>
                <a:highlight>
                  <a:srgbClr val="FFFFFF"/>
                </a:highlight>
                <a:latin typeface="Calibri"/>
                <a:ea typeface="Calibri"/>
                <a:cs typeface="Calibri"/>
                <a:sym typeface="Calibri"/>
              </a:rPr>
              <a:t>Editorial Ariel, S.A. Barcelona</a:t>
            </a:r>
            <a:r>
              <a:rPr lang="en-US" sz="3000">
                <a:solidFill>
                  <a:schemeClr val="dk1"/>
                </a:solidFill>
                <a:highlight>
                  <a:srgbClr val="70A8D0"/>
                </a:highlight>
                <a:latin typeface="Calibri"/>
                <a:ea typeface="Calibri"/>
                <a:cs typeface="Calibri"/>
                <a:sym typeface="Calibri"/>
              </a:rPr>
              <a:t>.</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r>
              <a:rPr lang="en-US" sz="3000">
                <a:latin typeface="Calibri"/>
                <a:ea typeface="Calibri"/>
                <a:cs typeface="Calibri"/>
                <a:sym typeface="Calibri"/>
              </a:rPr>
              <a:t>UNAM. Diplomado ALAD. Consultado en </a:t>
            </a:r>
            <a:r>
              <a:rPr lang="en-US" sz="3000" u="sng">
                <a:solidFill>
                  <a:schemeClr val="hlink"/>
                </a:solidFill>
                <a:latin typeface="Calibri"/>
                <a:ea typeface="Calibri"/>
                <a:cs typeface="Calibri"/>
                <a:sym typeface="Calibri"/>
                <a:hlinkClick r:id="rId3"/>
              </a:rPr>
              <a:t>http://alad.enallt.unam.mx</a:t>
            </a:r>
            <a:r>
              <a:rPr lang="en-US" sz="3000">
                <a:latin typeface="Calibri"/>
                <a:ea typeface="Calibri"/>
                <a:cs typeface="Calibri"/>
                <a:sym typeface="Calibri"/>
              </a:rPr>
              <a:t> </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Extractos de trabajos finales de algunos participantes del grupo 29 del Diplomado ALAD, quienes dieron su autorización expresa para mencionarlos en esta presentación.</a:t>
            </a:r>
            <a:endParaRPr sz="24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p:nvPr/>
        </p:nvSpPr>
        <p:spPr>
          <a:xfrm>
            <a:off x="1919050" y="557150"/>
            <a:ext cx="6644700" cy="68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t>Gracias por su atención</a:t>
            </a:r>
            <a:endParaRPr sz="3600"/>
          </a:p>
        </p:txBody>
      </p:sp>
      <p:sp>
        <p:nvSpPr>
          <p:cNvPr id="217" name="Google Shape;217;p35"/>
          <p:cNvSpPr txBox="1"/>
          <p:nvPr/>
        </p:nvSpPr>
        <p:spPr>
          <a:xfrm>
            <a:off x="2691200" y="2073250"/>
            <a:ext cx="6547800" cy="26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Lic. Ernestina León Perea</a:t>
            </a:r>
            <a:endParaRPr sz="3000"/>
          </a:p>
          <a:p>
            <a:pPr marL="0" lvl="0" indent="0" algn="l" rtl="0">
              <a:spcBef>
                <a:spcPts val="0"/>
              </a:spcBef>
              <a:spcAft>
                <a:spcPts val="0"/>
              </a:spcAft>
              <a:buNone/>
            </a:pPr>
            <a:r>
              <a:rPr lang="en-US" sz="3000" u="sng">
                <a:solidFill>
                  <a:schemeClr val="hlink"/>
                </a:solidFill>
                <a:hlinkClick r:id="rId3"/>
              </a:rPr>
              <a:t>ernestinalp@enallt.unam.mx</a:t>
            </a:r>
            <a:endParaRPr sz="3000"/>
          </a:p>
          <a:p>
            <a:pPr marL="0" lvl="0" indent="0" algn="l" rtl="0">
              <a:spcBef>
                <a:spcPts val="0"/>
              </a:spcBef>
              <a:spcAft>
                <a:spcPts val="0"/>
              </a:spcAft>
              <a:buNone/>
            </a:pPr>
            <a:endParaRPr sz="3000"/>
          </a:p>
          <a:p>
            <a:pPr marL="0" lvl="0" indent="0" algn="l" rtl="0">
              <a:spcBef>
                <a:spcPts val="0"/>
              </a:spcBef>
              <a:spcAft>
                <a:spcPts val="0"/>
              </a:spcAft>
              <a:buNone/>
            </a:pPr>
            <a:endParaRPr sz="3000"/>
          </a:p>
          <a:p>
            <a:pPr marL="0" lvl="0" indent="0" algn="l" rtl="0">
              <a:spcBef>
                <a:spcPts val="0"/>
              </a:spcBef>
              <a:spcAft>
                <a:spcPts val="0"/>
              </a:spcAft>
              <a:buNone/>
            </a:pPr>
            <a:r>
              <a:rPr lang="en-US" sz="3000"/>
              <a:t>Dra. Dulce María Gilbón Acevedo</a:t>
            </a:r>
            <a:endParaRPr sz="3000"/>
          </a:p>
          <a:p>
            <a:pPr marL="0" lvl="0" indent="0" algn="l" rtl="0">
              <a:spcBef>
                <a:spcPts val="0"/>
              </a:spcBef>
              <a:spcAft>
                <a:spcPts val="0"/>
              </a:spcAft>
              <a:buNone/>
            </a:pPr>
            <a:r>
              <a:rPr lang="en-US" sz="3000" u="sng">
                <a:solidFill>
                  <a:schemeClr val="hlink"/>
                </a:solidFill>
                <a:hlinkClick r:id="rId4"/>
              </a:rPr>
              <a:t>gilbon@unam.mx</a:t>
            </a:r>
            <a:endParaRPr sz="3000"/>
          </a:p>
          <a:p>
            <a:pPr marL="0" lvl="0" indent="0" algn="l" rtl="0">
              <a:spcBef>
                <a:spcPts val="0"/>
              </a:spcBef>
              <a:spcAft>
                <a:spcPts val="0"/>
              </a:spcAft>
              <a:buNone/>
            </a:pPr>
            <a:endParaRPr sz="3000"/>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5"/>
          <p:cNvPicPr preferRelativeResize="0"/>
          <p:nvPr/>
        </p:nvPicPr>
        <p:blipFill rotWithShape="1">
          <a:blip r:embed="rId3">
            <a:alphaModFix/>
          </a:blip>
          <a:srcRect l="24589" t="25648" r="28214" b="22273"/>
          <a:stretch/>
        </p:blipFill>
        <p:spPr>
          <a:xfrm>
            <a:off x="1208375" y="1318825"/>
            <a:ext cx="10030650" cy="5228850"/>
          </a:xfrm>
          <a:prstGeom prst="rect">
            <a:avLst/>
          </a:prstGeom>
          <a:noFill/>
          <a:ln>
            <a:noFill/>
          </a:ln>
        </p:spPr>
      </p:pic>
      <p:sp>
        <p:nvSpPr>
          <p:cNvPr id="98" name="Google Shape;98;p15"/>
          <p:cNvSpPr txBox="1"/>
          <p:nvPr/>
        </p:nvSpPr>
        <p:spPr>
          <a:xfrm>
            <a:off x="2961500" y="505150"/>
            <a:ext cx="7793700" cy="7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t>    </a:t>
            </a:r>
            <a:r>
              <a:rPr lang="en-US" sz="3600" b="1"/>
              <a:t>Estructura del diplomado </a:t>
            </a:r>
            <a:endParaRPr sz="3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latin typeface="Arial"/>
                <a:ea typeface="Arial"/>
                <a:cs typeface="Arial"/>
                <a:sym typeface="Arial"/>
              </a:rPr>
              <a:t>Algunos datos de los profesores egresados</a:t>
            </a:r>
            <a:endParaRPr sz="3600" b="1">
              <a:latin typeface="Arial"/>
              <a:ea typeface="Arial"/>
              <a:cs typeface="Arial"/>
              <a:sym typeface="Arial"/>
            </a:endParaRPr>
          </a:p>
        </p:txBody>
      </p:sp>
      <p:sp>
        <p:nvSpPr>
          <p:cNvPr id="104" name="Google Shape;104;p16"/>
          <p:cNvSpPr txBox="1">
            <a:spLocks noGrp="1"/>
          </p:cNvSpPr>
          <p:nvPr>
            <p:ph type="body" idx="1"/>
          </p:nvPr>
        </p:nvSpPr>
        <p:spPr>
          <a:xfrm>
            <a:off x="609600" y="1600200"/>
            <a:ext cx="10972800" cy="4756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Clr>
                <a:srgbClr val="003067"/>
              </a:buClr>
              <a:buSzPts val="1800"/>
              <a:buChar char="❖"/>
            </a:pPr>
            <a:r>
              <a:rPr lang="en-US">
                <a:solidFill>
                  <a:srgbClr val="003067"/>
                </a:solidFill>
              </a:rPr>
              <a:t>28 generaciones, el grupo 29 inició en febrero de este año</a:t>
            </a:r>
            <a:endParaRPr>
              <a:solidFill>
                <a:srgbClr val="003067"/>
              </a:solidFill>
            </a:endParaRPr>
          </a:p>
          <a:p>
            <a:pPr marL="0" lvl="0" indent="0" algn="l" rtl="0">
              <a:spcBef>
                <a:spcPts val="360"/>
              </a:spcBef>
              <a:spcAft>
                <a:spcPts val="0"/>
              </a:spcAft>
              <a:buNone/>
            </a:pPr>
            <a:endParaRPr>
              <a:solidFill>
                <a:srgbClr val="003067"/>
              </a:solidFill>
            </a:endParaRPr>
          </a:p>
          <a:p>
            <a:pPr marL="457200" lvl="0" indent="-342900" algn="l" rtl="0">
              <a:spcBef>
                <a:spcPts val="360"/>
              </a:spcBef>
              <a:spcAft>
                <a:spcPts val="0"/>
              </a:spcAft>
              <a:buClr>
                <a:srgbClr val="003067"/>
              </a:buClr>
              <a:buSzPts val="1800"/>
              <a:buChar char="❖"/>
            </a:pPr>
            <a:r>
              <a:rPr lang="en-US">
                <a:solidFill>
                  <a:srgbClr val="003067"/>
                </a:solidFill>
              </a:rPr>
              <a:t>más de 300 egresados </a:t>
            </a:r>
            <a:endParaRPr>
              <a:solidFill>
                <a:srgbClr val="003067"/>
              </a:solidFill>
            </a:endParaRPr>
          </a:p>
          <a:p>
            <a:pPr marL="0" lvl="0" indent="0" algn="l" rtl="0">
              <a:spcBef>
                <a:spcPts val="360"/>
              </a:spcBef>
              <a:spcAft>
                <a:spcPts val="0"/>
              </a:spcAft>
              <a:buNone/>
            </a:pPr>
            <a:endParaRPr>
              <a:solidFill>
                <a:srgbClr val="003067"/>
              </a:solidFill>
            </a:endParaRPr>
          </a:p>
          <a:p>
            <a:pPr marL="457200" lvl="0" indent="-342900" algn="l" rtl="0">
              <a:spcBef>
                <a:spcPts val="360"/>
              </a:spcBef>
              <a:spcAft>
                <a:spcPts val="0"/>
              </a:spcAft>
              <a:buClr>
                <a:srgbClr val="003067"/>
              </a:buClr>
              <a:buSzPts val="1800"/>
              <a:buChar char="❖"/>
            </a:pPr>
            <a:r>
              <a:rPr lang="en-US">
                <a:solidFill>
                  <a:srgbClr val="003067"/>
                </a:solidFill>
              </a:rPr>
              <a:t>lenguas que enseñan: inglés, francés, portugués, chino, griego moderno, español como L2, náhuatl, latín, japonés, alemán, ruso, portugués, griego clásico, sánscrito</a:t>
            </a:r>
            <a:endParaRPr>
              <a:solidFill>
                <a:srgbClr val="003067"/>
              </a:solidFill>
            </a:endParaRPr>
          </a:p>
          <a:p>
            <a:pPr marL="457200" lvl="0" indent="0" algn="l" rtl="0">
              <a:spcBef>
                <a:spcPts val="360"/>
              </a:spcBef>
              <a:spcAft>
                <a:spcPts val="0"/>
              </a:spcAft>
              <a:buNone/>
            </a:pPr>
            <a:endParaRPr>
              <a:solidFill>
                <a:srgbClr val="003067"/>
              </a:solidFill>
            </a:endParaRPr>
          </a:p>
          <a:p>
            <a:pPr marL="457200" lvl="0" indent="-342900" algn="l" rtl="0">
              <a:spcBef>
                <a:spcPts val="360"/>
              </a:spcBef>
              <a:spcAft>
                <a:spcPts val="0"/>
              </a:spcAft>
              <a:buClr>
                <a:srgbClr val="003067"/>
              </a:buClr>
              <a:buSzPts val="1800"/>
              <a:buChar char="❖"/>
            </a:pPr>
            <a:r>
              <a:rPr lang="en-US">
                <a:solidFill>
                  <a:srgbClr val="003067"/>
                </a:solidFill>
              </a:rPr>
              <a:t>de 24/32 estados de la república (75%)</a:t>
            </a:r>
            <a:endParaRPr>
              <a:solidFill>
                <a:srgbClr val="003067"/>
              </a:solidFill>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aphicFrame>
        <p:nvGraphicFramePr>
          <p:cNvPr id="109" name="Google Shape;109;p17"/>
          <p:cNvGraphicFramePr/>
          <p:nvPr/>
        </p:nvGraphicFramePr>
        <p:xfrm>
          <a:off x="388025" y="152400"/>
          <a:ext cx="3000000" cy="3000000"/>
        </p:xfrm>
        <a:graphic>
          <a:graphicData uri="http://schemas.openxmlformats.org/drawingml/2006/table">
            <a:tbl>
              <a:tblPr>
                <a:solidFill>
                  <a:srgbClr val="FFFFFF"/>
                </a:solidFill>
                <a:tableStyleId>{5FA308AD-2BEB-4CA5-83F0-B7FF627AA28C}</a:tableStyleId>
              </a:tblPr>
              <a:tblGrid>
                <a:gridCol w="11602225"/>
              </a:tblGrid>
              <a:tr h="358500">
                <a:tc>
                  <a:txBody>
                    <a:bodyPr/>
                    <a:lstStyle/>
                    <a:p>
                      <a:pPr marL="0" lvl="0" indent="0" algn="l" rtl="0">
                        <a:spcBef>
                          <a:spcPts val="0"/>
                        </a:spcBef>
                        <a:spcAft>
                          <a:spcPts val="0"/>
                        </a:spcAft>
                        <a:buNone/>
                      </a:pPr>
                      <a:r>
                        <a:rPr lang="en-US" sz="3600" b="1"/>
                        <a:t>Módulo introductorio:</a:t>
                      </a:r>
                      <a:endParaRPr sz="3600" b="1"/>
                    </a:p>
                    <a:p>
                      <a:pPr marL="0" lvl="0" indent="0" algn="l" rtl="0">
                        <a:spcBef>
                          <a:spcPts val="0"/>
                        </a:spcBef>
                        <a:spcAft>
                          <a:spcPts val="0"/>
                        </a:spcAft>
                        <a:buNone/>
                      </a:pPr>
                      <a:r>
                        <a:rPr lang="en-US" sz="3600" b="1" i="1"/>
                        <a:t>¿Cómo se aprende lingüística aplicada a distancia?</a:t>
                      </a:r>
                      <a:endParaRPr sz="3600" b="1" i="1"/>
                    </a:p>
                  </a:txBody>
                  <a:tcPr marL="91425" marR="91425" marT="91425" marB="91425"/>
                </a:tc>
              </a:tr>
              <a:tr h="320600">
                <a:tc>
                  <a:txBody>
                    <a:bodyPr/>
                    <a:lstStyle/>
                    <a:p>
                      <a:pPr marL="38100" marR="38100" lvl="0" indent="0" algn="l" rtl="0">
                        <a:lnSpc>
                          <a:spcPct val="115000"/>
                        </a:lnSpc>
                        <a:spcBef>
                          <a:spcPts val="0"/>
                        </a:spcBef>
                        <a:spcAft>
                          <a:spcPts val="0"/>
                        </a:spcAft>
                        <a:buNone/>
                      </a:pPr>
                      <a:r>
                        <a:rPr lang="en-US" sz="1000">
                          <a:solidFill>
                            <a:srgbClr val="003067"/>
                          </a:solidFill>
                          <a:highlight>
                            <a:srgbClr val="FFFFFF"/>
                          </a:highlight>
                          <a:latin typeface="Verdana"/>
                          <a:ea typeface="Verdana"/>
                          <a:cs typeface="Verdana"/>
                          <a:sym typeface="Verdana"/>
                        </a:rPr>
                        <a:t> </a:t>
                      </a:r>
                      <a:endParaRPr sz="1000">
                        <a:solidFill>
                          <a:srgbClr val="003067"/>
                        </a:solidFill>
                        <a:highlight>
                          <a:srgbClr val="FFFFFF"/>
                        </a:highlight>
                        <a:latin typeface="Verdana"/>
                        <a:ea typeface="Verdana"/>
                        <a:cs typeface="Verdana"/>
                        <a:sym typeface="Verdana"/>
                      </a:endParaRPr>
                    </a:p>
                    <a:p>
                      <a:pPr marL="38100" marR="38100" lvl="0" indent="0" algn="l" rtl="0">
                        <a:lnSpc>
                          <a:spcPct val="115000"/>
                        </a:lnSpc>
                        <a:spcBef>
                          <a:spcPts val="0"/>
                        </a:spcBef>
                        <a:spcAft>
                          <a:spcPts val="0"/>
                        </a:spcAft>
                        <a:buNone/>
                      </a:pPr>
                      <a:endParaRPr sz="1000">
                        <a:solidFill>
                          <a:srgbClr val="003067"/>
                        </a:solidFill>
                        <a:highlight>
                          <a:srgbClr val="FFFFFF"/>
                        </a:highlight>
                        <a:latin typeface="Verdana"/>
                        <a:ea typeface="Verdana"/>
                        <a:cs typeface="Verdana"/>
                        <a:sym typeface="Verdana"/>
                      </a:endParaRPr>
                    </a:p>
                  </a:txBody>
                  <a:tcPr marL="91425" marR="91425" marT="91425" marB="91425"/>
                </a:tc>
              </a:tr>
              <a:tr h="5362525">
                <a:tc>
                  <a:txBody>
                    <a:bodyPr/>
                    <a:lstStyle/>
                    <a:p>
                      <a:pPr marL="38100" marR="38100" lvl="0" indent="0" algn="just" rtl="0">
                        <a:lnSpc>
                          <a:spcPct val="140000"/>
                        </a:lnSpc>
                        <a:spcBef>
                          <a:spcPts val="0"/>
                        </a:spcBef>
                        <a:spcAft>
                          <a:spcPts val="0"/>
                        </a:spcAft>
                        <a:buNone/>
                      </a:pPr>
                      <a:r>
                        <a:rPr lang="en-US" sz="3000" b="1">
                          <a:solidFill>
                            <a:srgbClr val="003067"/>
                          </a:solidFill>
                          <a:highlight>
                            <a:srgbClr val="FFFFFF"/>
                          </a:highlight>
                          <a:latin typeface="Verdana"/>
                          <a:ea typeface="Verdana"/>
                          <a:cs typeface="Verdana"/>
                          <a:sym typeface="Verdana"/>
                        </a:rPr>
                        <a:t>Objetivo </a:t>
                      </a:r>
                      <a:endParaRPr sz="3000" b="1">
                        <a:solidFill>
                          <a:srgbClr val="003067"/>
                        </a:solidFill>
                        <a:highlight>
                          <a:srgbClr val="FFFFFF"/>
                        </a:highlight>
                        <a:latin typeface="Verdana"/>
                        <a:ea typeface="Verdana"/>
                        <a:cs typeface="Verdana"/>
                        <a:sym typeface="Verdana"/>
                      </a:endParaRPr>
                    </a:p>
                    <a:p>
                      <a:pPr marL="38100" marR="38100" lvl="0" indent="0" algn="just" rtl="0">
                        <a:lnSpc>
                          <a:spcPct val="140000"/>
                        </a:lnSpc>
                        <a:spcBef>
                          <a:spcPts val="0"/>
                        </a:spcBef>
                        <a:spcAft>
                          <a:spcPts val="0"/>
                        </a:spcAft>
                        <a:buNone/>
                      </a:pPr>
                      <a:r>
                        <a:rPr lang="en-US" sz="3000">
                          <a:solidFill>
                            <a:srgbClr val="003067"/>
                          </a:solidFill>
                          <a:highlight>
                            <a:srgbClr val="FFFFFF"/>
                          </a:highlight>
                          <a:latin typeface="Verdana"/>
                          <a:ea typeface="Verdana"/>
                          <a:cs typeface="Verdana"/>
                          <a:sym typeface="Verdana"/>
                        </a:rPr>
                        <a:t>Al término de este módulo, las y los participantes podrán realizar la consulta, búsqueda, análisis y recuperación de información en red sobre los campos relacionados con la </a:t>
                      </a:r>
                      <a:r>
                        <a:rPr lang="en-US" sz="3000">
                          <a:solidFill>
                            <a:srgbClr val="FF0000"/>
                          </a:solidFill>
                          <a:highlight>
                            <a:srgbClr val="FFFFFF"/>
                          </a:highlight>
                          <a:latin typeface="Verdana"/>
                          <a:ea typeface="Verdana"/>
                          <a:cs typeface="Verdana"/>
                          <a:sym typeface="Verdana"/>
                        </a:rPr>
                        <a:t>lingüística aplicada</a:t>
                      </a:r>
                      <a:r>
                        <a:rPr lang="en-US" sz="3000">
                          <a:solidFill>
                            <a:srgbClr val="003067"/>
                          </a:solidFill>
                          <a:highlight>
                            <a:srgbClr val="FFFFFF"/>
                          </a:highlight>
                          <a:latin typeface="Verdana"/>
                          <a:ea typeface="Verdana"/>
                          <a:cs typeface="Verdana"/>
                          <a:sym typeface="Verdana"/>
                        </a:rPr>
                        <a:t>, de manera independiente, pero a la vez colaborativa, lo cual les permitirá continuar con éxito el estudio a distancia de los módulos subsecuentes.</a:t>
                      </a:r>
                      <a:endParaRPr sz="3000">
                        <a:solidFill>
                          <a:srgbClr val="003067"/>
                        </a:solidFill>
                        <a:highlight>
                          <a:srgbClr val="FFFFFF"/>
                        </a:highlight>
                        <a:latin typeface="Verdana"/>
                        <a:ea typeface="Verdana"/>
                        <a:cs typeface="Verdana"/>
                        <a:sym typeface="Verdana"/>
                      </a:endParaRPr>
                    </a:p>
                  </a:txBody>
                  <a:tcPr marL="91425" marR="91425" marT="91425" marB="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8"/>
          <p:cNvPicPr preferRelativeResize="0"/>
          <p:nvPr/>
        </p:nvPicPr>
        <p:blipFill rotWithShape="1">
          <a:blip r:embed="rId3">
            <a:alphaModFix/>
          </a:blip>
          <a:srcRect l="34976" t="18330" r="33999" b="46019"/>
          <a:stretch/>
        </p:blipFill>
        <p:spPr>
          <a:xfrm>
            <a:off x="395825" y="426975"/>
            <a:ext cx="11400350" cy="6004049"/>
          </a:xfrm>
          <a:prstGeom prst="rect">
            <a:avLst/>
          </a:prstGeom>
          <a:noFill/>
          <a:ln>
            <a:noFill/>
          </a:ln>
        </p:spPr>
      </p:pic>
      <p:sp>
        <p:nvSpPr>
          <p:cNvPr id="115" name="Google Shape;115;p18"/>
          <p:cNvSpPr/>
          <p:nvPr/>
        </p:nvSpPr>
        <p:spPr>
          <a:xfrm rot="-1911425">
            <a:off x="745368" y="5563696"/>
            <a:ext cx="798594" cy="319591"/>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9"/>
          <p:cNvPicPr preferRelativeResize="0"/>
          <p:nvPr/>
        </p:nvPicPr>
        <p:blipFill rotWithShape="1">
          <a:blip r:embed="rId3">
            <a:alphaModFix/>
          </a:blip>
          <a:srcRect l="14922" t="10674" r="30617" b="37533"/>
          <a:stretch/>
        </p:blipFill>
        <p:spPr>
          <a:xfrm>
            <a:off x="1114425" y="439225"/>
            <a:ext cx="10278076" cy="6109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latin typeface="Arial"/>
                <a:ea typeface="Arial"/>
                <a:cs typeface="Arial"/>
                <a:sym typeface="Arial"/>
              </a:rPr>
              <a:t>Instrucciones trabajo final</a:t>
            </a:r>
            <a:endParaRPr sz="3600">
              <a:latin typeface="Arial"/>
              <a:ea typeface="Arial"/>
              <a:cs typeface="Arial"/>
              <a:sym typeface="Arial"/>
            </a:endParaRPr>
          </a:p>
        </p:txBody>
      </p:sp>
      <p:sp>
        <p:nvSpPr>
          <p:cNvPr id="126" name="Google Shape;126;p20"/>
          <p:cNvSpPr txBox="1">
            <a:spLocks noGrp="1"/>
          </p:cNvSpPr>
          <p:nvPr>
            <p:ph type="body" idx="1"/>
          </p:nvPr>
        </p:nvSpPr>
        <p:spPr>
          <a:xfrm>
            <a:off x="609600" y="1600201"/>
            <a:ext cx="109728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a:solidFill>
                  <a:srgbClr val="003067"/>
                </a:solidFill>
                <a:latin typeface="Arial"/>
                <a:ea typeface="Arial"/>
                <a:cs typeface="Arial"/>
                <a:sym typeface="Arial"/>
              </a:rPr>
              <a:t>Revisar los siete apartados y elaborar un documento (escrito o grabado) que deberá incluir:</a:t>
            </a:r>
            <a:endParaRPr sz="3000">
              <a:solidFill>
                <a:srgbClr val="003067"/>
              </a:solidFill>
              <a:latin typeface="Arial"/>
              <a:ea typeface="Arial"/>
              <a:cs typeface="Arial"/>
              <a:sym typeface="Arial"/>
            </a:endParaRPr>
          </a:p>
          <a:p>
            <a:pPr marL="0" lvl="0" indent="0" algn="l" rtl="0">
              <a:spcBef>
                <a:spcPts val="360"/>
              </a:spcBef>
              <a:spcAft>
                <a:spcPts val="0"/>
              </a:spcAft>
              <a:buNone/>
            </a:pPr>
            <a:endParaRPr sz="3000">
              <a:solidFill>
                <a:srgbClr val="003067"/>
              </a:solidFill>
              <a:latin typeface="Arial"/>
              <a:ea typeface="Arial"/>
              <a:cs typeface="Arial"/>
              <a:sym typeface="Arial"/>
            </a:endParaRPr>
          </a:p>
          <a:p>
            <a:pPr marL="457200" lvl="0" indent="-419100" algn="l" rtl="0">
              <a:spcBef>
                <a:spcPts val="360"/>
              </a:spcBef>
              <a:spcAft>
                <a:spcPts val="0"/>
              </a:spcAft>
              <a:buClr>
                <a:srgbClr val="003067"/>
              </a:buClr>
              <a:buSzPts val="3000"/>
              <a:buFont typeface="Arial"/>
              <a:buChar char="❖"/>
            </a:pPr>
            <a:r>
              <a:rPr lang="en-US" sz="3000">
                <a:solidFill>
                  <a:srgbClr val="003067"/>
                </a:solidFill>
                <a:latin typeface="Arial"/>
                <a:ea typeface="Arial"/>
                <a:cs typeface="Arial"/>
                <a:sym typeface="Arial"/>
              </a:rPr>
              <a:t>alguna de las diversas definiciones  de  la lingüística aplicada,</a:t>
            </a:r>
            <a:endParaRPr sz="3000">
              <a:solidFill>
                <a:srgbClr val="003067"/>
              </a:solidFill>
              <a:latin typeface="Arial"/>
              <a:ea typeface="Arial"/>
              <a:cs typeface="Arial"/>
              <a:sym typeface="Arial"/>
            </a:endParaRPr>
          </a:p>
          <a:p>
            <a:pPr marL="457200" lvl="0" indent="-419100" algn="l" rtl="0">
              <a:spcBef>
                <a:spcPts val="0"/>
              </a:spcBef>
              <a:spcAft>
                <a:spcPts val="0"/>
              </a:spcAft>
              <a:buClr>
                <a:srgbClr val="003067"/>
              </a:buClr>
              <a:buSzPts val="3000"/>
              <a:buFont typeface="Arial"/>
              <a:buChar char="❖"/>
            </a:pPr>
            <a:r>
              <a:rPr lang="en-US" sz="3000">
                <a:solidFill>
                  <a:srgbClr val="003067"/>
                </a:solidFill>
                <a:latin typeface="Arial"/>
                <a:ea typeface="Arial"/>
                <a:cs typeface="Arial"/>
                <a:sym typeface="Arial"/>
              </a:rPr>
              <a:t>mencionar al menos 10 áreas relacionadas con su campo de estudio y  </a:t>
            </a:r>
            <a:endParaRPr sz="3000">
              <a:solidFill>
                <a:srgbClr val="003067"/>
              </a:solidFill>
              <a:latin typeface="Arial"/>
              <a:ea typeface="Arial"/>
              <a:cs typeface="Arial"/>
              <a:sym typeface="Arial"/>
            </a:endParaRPr>
          </a:p>
          <a:p>
            <a:pPr marL="457200" lvl="0" indent="-419100" algn="l" rtl="0">
              <a:spcBef>
                <a:spcPts val="0"/>
              </a:spcBef>
              <a:spcAft>
                <a:spcPts val="0"/>
              </a:spcAft>
              <a:buClr>
                <a:srgbClr val="003067"/>
              </a:buClr>
              <a:buSzPts val="3000"/>
              <a:buFont typeface="Arial"/>
              <a:buChar char="❖"/>
            </a:pPr>
            <a:r>
              <a:rPr lang="en-US" sz="3000">
                <a:solidFill>
                  <a:srgbClr val="003067"/>
                </a:solidFill>
                <a:latin typeface="Arial"/>
                <a:ea typeface="Arial"/>
                <a:cs typeface="Arial"/>
                <a:sym typeface="Arial"/>
              </a:rPr>
              <a:t>explicar los puntos de incidencia de algunas de esas áreas en la enseñanza de lenguas.</a:t>
            </a:r>
            <a:endParaRPr sz="3000">
              <a:solidFill>
                <a:srgbClr val="003067"/>
              </a:solidFill>
              <a:latin typeface="Arial"/>
              <a:ea typeface="Arial"/>
              <a:cs typeface="Arial"/>
              <a:sym typeface="Arial"/>
            </a:endParaRPr>
          </a:p>
          <a:p>
            <a:pPr marL="0" lvl="0" indent="0" algn="l" rtl="0">
              <a:spcBef>
                <a:spcPts val="360"/>
              </a:spcBef>
              <a:spcAft>
                <a:spcPts val="0"/>
              </a:spcAft>
              <a:buNone/>
            </a:pPr>
            <a:endParaRPr sz="3000">
              <a:solidFill>
                <a:srgbClr val="003067"/>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1"/>
          <p:cNvPicPr preferRelativeResize="0"/>
          <p:nvPr/>
        </p:nvPicPr>
        <p:blipFill rotWithShape="1">
          <a:blip r:embed="rId3">
            <a:alphaModFix/>
          </a:blip>
          <a:srcRect l="34450" t="29644" r="28958" b="39876"/>
          <a:stretch/>
        </p:blipFill>
        <p:spPr>
          <a:xfrm>
            <a:off x="461325" y="1144750"/>
            <a:ext cx="11213050" cy="4595700"/>
          </a:xfrm>
          <a:prstGeom prst="rect">
            <a:avLst/>
          </a:prstGeom>
          <a:noFill/>
          <a:ln>
            <a:noFill/>
          </a:ln>
        </p:spPr>
      </p:pic>
      <p:sp>
        <p:nvSpPr>
          <p:cNvPr id="132" name="Google Shape;132;p21"/>
          <p:cNvSpPr txBox="1"/>
          <p:nvPr/>
        </p:nvSpPr>
        <p:spPr>
          <a:xfrm>
            <a:off x="1871800" y="481475"/>
            <a:ext cx="6810600" cy="5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        </a:t>
            </a:r>
            <a:r>
              <a:rPr lang="en-US" sz="3000" u="sng">
                <a:solidFill>
                  <a:schemeClr val="hlink"/>
                </a:solidFill>
                <a:hlinkClick r:id="rId4"/>
              </a:rPr>
              <a:t> Apartados para explorar y consultar </a:t>
            </a:r>
            <a:endParaRPr sz="300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Panorámica</PresentationFormat>
  <Paragraphs>79</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Times New Roman</vt:lpstr>
      <vt:lpstr>Verdana</vt:lpstr>
      <vt:lpstr>Arial</vt:lpstr>
      <vt:lpstr>Calibri</vt:lpstr>
      <vt:lpstr>Comfortaa</vt:lpstr>
      <vt:lpstr>Tema de Office</vt:lpstr>
      <vt:lpstr>¿Cómo aprenden los profesores de lenguas LA en un diplomado en línea?</vt:lpstr>
      <vt:lpstr>Presentación de PowerPoint</vt:lpstr>
      <vt:lpstr>Presentación de PowerPoint</vt:lpstr>
      <vt:lpstr>Algunos datos de los profesores egresados</vt:lpstr>
      <vt:lpstr>Presentación de PowerPoint</vt:lpstr>
      <vt:lpstr>Presentación de PowerPoint</vt:lpstr>
      <vt:lpstr>Presentación de PowerPoint</vt:lpstr>
      <vt:lpstr>Instrucciones trabajo final</vt:lpstr>
      <vt:lpstr>Presentación de PowerPoint</vt:lpstr>
      <vt:lpstr>Formatos a elegir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aprenden los profesores de lenguas LA en un diplomado en línea?</dc:title>
  <dc:creator>Usuario</dc:creator>
  <cp:lastModifiedBy>Usuario</cp:lastModifiedBy>
  <cp:revision>1</cp:revision>
  <dcterms:modified xsi:type="dcterms:W3CDTF">2019-03-25T19:05:06Z</dcterms:modified>
</cp:coreProperties>
</file>