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9" r:id="rId5"/>
    <p:sldId id="259" r:id="rId6"/>
    <p:sldId id="271" r:id="rId7"/>
    <p:sldId id="299" r:id="rId8"/>
    <p:sldId id="302" r:id="rId9"/>
    <p:sldId id="304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4A540F-2365-46E3-BCDF-A23E923A54F9}" type="doc">
      <dgm:prSet loTypeId="urn:microsoft.com/office/officeart/2005/8/layout/equation2" loCatId="process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s-MX"/>
        </a:p>
      </dgm:t>
    </dgm:pt>
    <dgm:pt modelId="{EDB53236-63DF-4F72-B447-36FF97F880B2}">
      <dgm:prSet phldrT="[Texto]"/>
      <dgm:spPr/>
      <dgm:t>
        <a:bodyPr/>
        <a:lstStyle/>
        <a:p>
          <a:r>
            <a:rPr lang="es-ES" dirty="0">
              <a:latin typeface="Candara" pitchFamily="34" charset="0"/>
            </a:rPr>
            <a:t>Alumno</a:t>
          </a:r>
          <a:endParaRPr lang="es-MX" dirty="0">
            <a:latin typeface="Candara" pitchFamily="34" charset="0"/>
          </a:endParaRPr>
        </a:p>
      </dgm:t>
    </dgm:pt>
    <dgm:pt modelId="{D4187637-D5D9-4E8C-8A2B-E9DC6DDA4E41}" type="parTrans" cxnId="{090E39C6-5134-437A-875C-03F497105A89}">
      <dgm:prSet/>
      <dgm:spPr/>
      <dgm:t>
        <a:bodyPr/>
        <a:lstStyle/>
        <a:p>
          <a:endParaRPr lang="es-MX"/>
        </a:p>
      </dgm:t>
    </dgm:pt>
    <dgm:pt modelId="{85CB1854-8E66-45CF-99E4-A8E5DB23CC48}" type="sibTrans" cxnId="{090E39C6-5134-437A-875C-03F497105A89}">
      <dgm:prSet/>
      <dgm:spPr/>
      <dgm:t>
        <a:bodyPr/>
        <a:lstStyle/>
        <a:p>
          <a:endParaRPr lang="es-MX"/>
        </a:p>
      </dgm:t>
    </dgm:pt>
    <dgm:pt modelId="{CFFA0B32-2A63-47DE-8DA3-FD2D06607461}">
      <dgm:prSet phldrT="[Texto]"/>
      <dgm:spPr/>
      <dgm:t>
        <a:bodyPr/>
        <a:lstStyle/>
        <a:p>
          <a:r>
            <a:rPr lang="es-ES" dirty="0">
              <a:latin typeface="Candara" pitchFamily="34" charset="0"/>
            </a:rPr>
            <a:t>Texto literario</a:t>
          </a:r>
          <a:endParaRPr lang="es-MX" dirty="0">
            <a:latin typeface="Candara" pitchFamily="34" charset="0"/>
          </a:endParaRPr>
        </a:p>
      </dgm:t>
    </dgm:pt>
    <dgm:pt modelId="{34A84631-0D1F-4BE9-9275-53432F7AC7FF}" type="parTrans" cxnId="{B9CEA0B4-6D16-4332-922E-A7AF35C478A8}">
      <dgm:prSet/>
      <dgm:spPr/>
      <dgm:t>
        <a:bodyPr/>
        <a:lstStyle/>
        <a:p>
          <a:endParaRPr lang="es-MX"/>
        </a:p>
      </dgm:t>
    </dgm:pt>
    <dgm:pt modelId="{2E2AE6B9-0F93-4ED7-866F-84E8F26B49F5}" type="sibTrans" cxnId="{B9CEA0B4-6D16-4332-922E-A7AF35C478A8}">
      <dgm:prSet/>
      <dgm:spPr/>
      <dgm:t>
        <a:bodyPr/>
        <a:lstStyle/>
        <a:p>
          <a:endParaRPr lang="es-MX"/>
        </a:p>
      </dgm:t>
    </dgm:pt>
    <dgm:pt modelId="{319709C5-DBE0-4614-AACB-CDB573DAA349}">
      <dgm:prSet phldrT="[Texto]"/>
      <dgm:spPr>
        <a:solidFill>
          <a:srgbClr val="FFC000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  <a:latin typeface="Candara" pitchFamily="34" charset="0"/>
            </a:rPr>
            <a:t>Transferencial</a:t>
          </a:r>
        </a:p>
        <a:p>
          <a:r>
            <a:rPr lang="es-ES" dirty="0">
              <a:solidFill>
                <a:schemeClr val="tx1"/>
              </a:solidFill>
              <a:latin typeface="Candara" pitchFamily="34" charset="0"/>
            </a:rPr>
            <a:t>Semántico</a:t>
          </a:r>
        </a:p>
        <a:p>
          <a:r>
            <a:rPr lang="es-ES" dirty="0">
              <a:solidFill>
                <a:schemeClr val="tx1"/>
              </a:solidFill>
              <a:latin typeface="Candara" pitchFamily="34" charset="0"/>
            </a:rPr>
            <a:t>Interpretativo</a:t>
          </a:r>
          <a:endParaRPr lang="es-MX" dirty="0">
            <a:solidFill>
              <a:schemeClr val="tx1"/>
            </a:solidFill>
            <a:latin typeface="Candara" pitchFamily="34" charset="0"/>
          </a:endParaRPr>
        </a:p>
      </dgm:t>
    </dgm:pt>
    <dgm:pt modelId="{138642AB-3F3D-43D9-A937-1B93A9BE209D}" type="parTrans" cxnId="{7CC816DF-A9A0-40AB-87C7-22D4E347E628}">
      <dgm:prSet/>
      <dgm:spPr/>
      <dgm:t>
        <a:bodyPr/>
        <a:lstStyle/>
        <a:p>
          <a:endParaRPr lang="es-MX"/>
        </a:p>
      </dgm:t>
    </dgm:pt>
    <dgm:pt modelId="{1DDA9731-41B9-4722-BA85-2D7EDF8AE140}" type="sibTrans" cxnId="{7CC816DF-A9A0-40AB-87C7-22D4E347E628}">
      <dgm:prSet/>
      <dgm:spPr/>
      <dgm:t>
        <a:bodyPr/>
        <a:lstStyle/>
        <a:p>
          <a:endParaRPr lang="es-MX"/>
        </a:p>
      </dgm:t>
    </dgm:pt>
    <dgm:pt modelId="{0DB3E636-DE1F-410D-8E2D-DD4B779962ED}" type="pres">
      <dgm:prSet presAssocID="{5C4A540F-2365-46E3-BCDF-A23E923A54F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7E6AF16-DB7D-4DB4-A921-2ED9E0F124CA}" type="pres">
      <dgm:prSet presAssocID="{5C4A540F-2365-46E3-BCDF-A23E923A54F9}" presName="vNodes" presStyleCnt="0"/>
      <dgm:spPr/>
    </dgm:pt>
    <dgm:pt modelId="{8914BF2C-F4CA-4240-A50B-F611FA417888}" type="pres">
      <dgm:prSet presAssocID="{EDB53236-63DF-4F72-B447-36FF97F880B2}" presName="node" presStyleLbl="node1" presStyleIdx="0" presStyleCnt="3" custScaleX="109913" custLinFactNeighborX="-7135" custLinFactNeighborY="9807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47430D-5B01-4DF3-9173-4EAEDE6D8164}" type="pres">
      <dgm:prSet presAssocID="{85CB1854-8E66-45CF-99E4-A8E5DB23CC48}" presName="spacerT" presStyleCnt="0"/>
      <dgm:spPr/>
    </dgm:pt>
    <dgm:pt modelId="{1F717CC4-1FEC-4113-82A1-EF2D14015259}" type="pres">
      <dgm:prSet presAssocID="{85CB1854-8E66-45CF-99E4-A8E5DB23CC48}" presName="sibTrans" presStyleLbl="sibTrans2D1" presStyleIdx="0" presStyleCnt="2" custScaleX="67013" custLinFactNeighborX="3000" custLinFactNeighborY="58906"/>
      <dgm:spPr/>
      <dgm:t>
        <a:bodyPr/>
        <a:lstStyle/>
        <a:p>
          <a:endParaRPr lang="es-ES"/>
        </a:p>
      </dgm:t>
    </dgm:pt>
    <dgm:pt modelId="{A61F931E-335F-4B3B-91AA-07D44A8CB3F7}" type="pres">
      <dgm:prSet presAssocID="{85CB1854-8E66-45CF-99E4-A8E5DB23CC48}" presName="spacerB" presStyleCnt="0"/>
      <dgm:spPr/>
    </dgm:pt>
    <dgm:pt modelId="{C2E7282A-1ECD-480C-882C-12AF92101F78}" type="pres">
      <dgm:prSet presAssocID="{CFFA0B32-2A63-47DE-8DA3-FD2D06607461}" presName="node" presStyleLbl="node1" presStyleIdx="1" presStyleCnt="3" custScaleX="117986" custLinFactNeighborX="-7135" custLinFactNeighborY="-978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CF0A2D-9F32-4819-8DE2-E9AFEFC51071}" type="pres">
      <dgm:prSet presAssocID="{5C4A540F-2365-46E3-BCDF-A23E923A54F9}" presName="sibTransLast" presStyleLbl="sibTrans2D1" presStyleIdx="1" presStyleCnt="2" custLinFactNeighborX="7903" custLinFactNeighborY="8815"/>
      <dgm:spPr/>
      <dgm:t>
        <a:bodyPr/>
        <a:lstStyle/>
        <a:p>
          <a:endParaRPr lang="es-ES"/>
        </a:p>
      </dgm:t>
    </dgm:pt>
    <dgm:pt modelId="{18983AD0-9A85-4B31-BF61-66707F7C8F99}" type="pres">
      <dgm:prSet presAssocID="{5C4A540F-2365-46E3-BCDF-A23E923A54F9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9AA9FA63-EC82-4F0C-88FC-C7C31DBE390F}" type="pres">
      <dgm:prSet presAssocID="{5C4A540F-2365-46E3-BCDF-A23E923A54F9}" presName="lastNode" presStyleLbl="node1" presStyleIdx="2" presStyleCnt="3" custScaleX="64958" custLinFactNeighborX="68173" custLinFactNeighborY="-44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F8A84A0-1DC7-4142-88C5-893EADAD7170}" type="presOf" srcId="{2E2AE6B9-0F93-4ED7-866F-84E8F26B49F5}" destId="{18983AD0-9A85-4B31-BF61-66707F7C8F99}" srcOrd="1" destOrd="0" presId="urn:microsoft.com/office/officeart/2005/8/layout/equation2"/>
    <dgm:cxn modelId="{DE113AF6-757C-4451-A895-EB6F9790AD76}" type="presOf" srcId="{319709C5-DBE0-4614-AACB-CDB573DAA349}" destId="{9AA9FA63-EC82-4F0C-88FC-C7C31DBE390F}" srcOrd="0" destOrd="0" presId="urn:microsoft.com/office/officeart/2005/8/layout/equation2"/>
    <dgm:cxn modelId="{090E39C6-5134-437A-875C-03F497105A89}" srcId="{5C4A540F-2365-46E3-BCDF-A23E923A54F9}" destId="{EDB53236-63DF-4F72-B447-36FF97F880B2}" srcOrd="0" destOrd="0" parTransId="{D4187637-D5D9-4E8C-8A2B-E9DC6DDA4E41}" sibTransId="{85CB1854-8E66-45CF-99E4-A8E5DB23CC48}"/>
    <dgm:cxn modelId="{FEF65410-F514-4BE3-852C-1A8DE0144C5F}" type="presOf" srcId="{5C4A540F-2365-46E3-BCDF-A23E923A54F9}" destId="{0DB3E636-DE1F-410D-8E2D-DD4B779962ED}" srcOrd="0" destOrd="0" presId="urn:microsoft.com/office/officeart/2005/8/layout/equation2"/>
    <dgm:cxn modelId="{69D50E1D-82BE-40F3-8ECC-618E831E73B2}" type="presOf" srcId="{85CB1854-8E66-45CF-99E4-A8E5DB23CC48}" destId="{1F717CC4-1FEC-4113-82A1-EF2D14015259}" srcOrd="0" destOrd="0" presId="urn:microsoft.com/office/officeart/2005/8/layout/equation2"/>
    <dgm:cxn modelId="{19C4EBE8-FD4B-4B27-B740-9D0AF4806F43}" type="presOf" srcId="{CFFA0B32-2A63-47DE-8DA3-FD2D06607461}" destId="{C2E7282A-1ECD-480C-882C-12AF92101F78}" srcOrd="0" destOrd="0" presId="urn:microsoft.com/office/officeart/2005/8/layout/equation2"/>
    <dgm:cxn modelId="{7E185B8B-156C-4A07-BA8F-4CFE302BAF25}" type="presOf" srcId="{2E2AE6B9-0F93-4ED7-866F-84E8F26B49F5}" destId="{68CF0A2D-9F32-4819-8DE2-E9AFEFC51071}" srcOrd="0" destOrd="0" presId="urn:microsoft.com/office/officeart/2005/8/layout/equation2"/>
    <dgm:cxn modelId="{B9CEA0B4-6D16-4332-922E-A7AF35C478A8}" srcId="{5C4A540F-2365-46E3-BCDF-A23E923A54F9}" destId="{CFFA0B32-2A63-47DE-8DA3-FD2D06607461}" srcOrd="1" destOrd="0" parTransId="{34A84631-0D1F-4BE9-9275-53432F7AC7FF}" sibTransId="{2E2AE6B9-0F93-4ED7-866F-84E8F26B49F5}"/>
    <dgm:cxn modelId="{7CC816DF-A9A0-40AB-87C7-22D4E347E628}" srcId="{5C4A540F-2365-46E3-BCDF-A23E923A54F9}" destId="{319709C5-DBE0-4614-AACB-CDB573DAA349}" srcOrd="2" destOrd="0" parTransId="{138642AB-3F3D-43D9-A937-1B93A9BE209D}" sibTransId="{1DDA9731-41B9-4722-BA85-2D7EDF8AE140}"/>
    <dgm:cxn modelId="{0AE44C2E-277B-4AF2-9632-C5F328DCE71A}" type="presOf" srcId="{EDB53236-63DF-4F72-B447-36FF97F880B2}" destId="{8914BF2C-F4CA-4240-A50B-F611FA417888}" srcOrd="0" destOrd="0" presId="urn:microsoft.com/office/officeart/2005/8/layout/equation2"/>
    <dgm:cxn modelId="{C96118BF-6D30-4B83-9C7D-8E533245D894}" type="presParOf" srcId="{0DB3E636-DE1F-410D-8E2D-DD4B779962ED}" destId="{37E6AF16-DB7D-4DB4-A921-2ED9E0F124CA}" srcOrd="0" destOrd="0" presId="urn:microsoft.com/office/officeart/2005/8/layout/equation2"/>
    <dgm:cxn modelId="{DA7B94B7-FC5C-441A-87A5-8DB2897C7F55}" type="presParOf" srcId="{37E6AF16-DB7D-4DB4-A921-2ED9E0F124CA}" destId="{8914BF2C-F4CA-4240-A50B-F611FA417888}" srcOrd="0" destOrd="0" presId="urn:microsoft.com/office/officeart/2005/8/layout/equation2"/>
    <dgm:cxn modelId="{DB8ACF60-65A7-4821-9AFA-AAEF8AD0437F}" type="presParOf" srcId="{37E6AF16-DB7D-4DB4-A921-2ED9E0F124CA}" destId="{CD47430D-5B01-4DF3-9173-4EAEDE6D8164}" srcOrd="1" destOrd="0" presId="urn:microsoft.com/office/officeart/2005/8/layout/equation2"/>
    <dgm:cxn modelId="{58BEDBF5-4806-47E7-930B-B53F6F08D625}" type="presParOf" srcId="{37E6AF16-DB7D-4DB4-A921-2ED9E0F124CA}" destId="{1F717CC4-1FEC-4113-82A1-EF2D14015259}" srcOrd="2" destOrd="0" presId="urn:microsoft.com/office/officeart/2005/8/layout/equation2"/>
    <dgm:cxn modelId="{351312B3-DA51-4B72-891B-E6A39FD2BB0C}" type="presParOf" srcId="{37E6AF16-DB7D-4DB4-A921-2ED9E0F124CA}" destId="{A61F931E-335F-4B3B-91AA-07D44A8CB3F7}" srcOrd="3" destOrd="0" presId="urn:microsoft.com/office/officeart/2005/8/layout/equation2"/>
    <dgm:cxn modelId="{47859529-4901-4A08-B6E7-59977EF21264}" type="presParOf" srcId="{37E6AF16-DB7D-4DB4-A921-2ED9E0F124CA}" destId="{C2E7282A-1ECD-480C-882C-12AF92101F78}" srcOrd="4" destOrd="0" presId="urn:microsoft.com/office/officeart/2005/8/layout/equation2"/>
    <dgm:cxn modelId="{9321A1D8-DA4D-4BD6-A3C8-575701C6145F}" type="presParOf" srcId="{0DB3E636-DE1F-410D-8E2D-DD4B779962ED}" destId="{68CF0A2D-9F32-4819-8DE2-E9AFEFC51071}" srcOrd="1" destOrd="0" presId="urn:microsoft.com/office/officeart/2005/8/layout/equation2"/>
    <dgm:cxn modelId="{920056C1-767D-42DE-9847-662C18C38CBF}" type="presParOf" srcId="{68CF0A2D-9F32-4819-8DE2-E9AFEFC51071}" destId="{18983AD0-9A85-4B31-BF61-66707F7C8F99}" srcOrd="0" destOrd="0" presId="urn:microsoft.com/office/officeart/2005/8/layout/equation2"/>
    <dgm:cxn modelId="{4019F0ED-ADED-4576-B83F-FF78DDAE04F6}" type="presParOf" srcId="{0DB3E636-DE1F-410D-8E2D-DD4B779962ED}" destId="{9AA9FA63-EC82-4F0C-88FC-C7C31DBE390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4BF2C-F4CA-4240-A50B-F611FA417888}">
      <dsp:nvSpPr>
        <dsp:cNvPr id="0" name=""/>
        <dsp:cNvSpPr/>
      </dsp:nvSpPr>
      <dsp:spPr>
        <a:xfrm>
          <a:off x="1101782" y="143923"/>
          <a:ext cx="1961012" cy="1784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>
              <a:latin typeface="Candara" pitchFamily="34" charset="0"/>
            </a:rPr>
            <a:t>Alumno</a:t>
          </a:r>
          <a:endParaRPr lang="es-MX" sz="3100" kern="1200" dirty="0">
            <a:latin typeface="Candara" pitchFamily="34" charset="0"/>
          </a:endParaRPr>
        </a:p>
      </dsp:txBody>
      <dsp:txXfrm>
        <a:off x="1388966" y="405206"/>
        <a:ext cx="1386644" cy="1261583"/>
      </dsp:txXfrm>
    </dsp:sp>
    <dsp:sp modelId="{1F717CC4-1FEC-4113-82A1-EF2D14015259}">
      <dsp:nvSpPr>
        <dsp:cNvPr id="0" name=""/>
        <dsp:cNvSpPr/>
      </dsp:nvSpPr>
      <dsp:spPr>
        <a:xfrm>
          <a:off x="1893904" y="2016207"/>
          <a:ext cx="693455" cy="103480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>
        <a:off x="1985821" y="2452060"/>
        <a:ext cx="509621" cy="163100"/>
      </dsp:txXfrm>
    </dsp:sp>
    <dsp:sp modelId="{C2E7282A-1ECD-480C-882C-12AF92101F78}">
      <dsp:nvSpPr>
        <dsp:cNvPr id="0" name=""/>
        <dsp:cNvSpPr/>
      </dsp:nvSpPr>
      <dsp:spPr>
        <a:xfrm>
          <a:off x="1029765" y="3096371"/>
          <a:ext cx="2105046" cy="1784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>
              <a:latin typeface="Candara" pitchFamily="34" charset="0"/>
            </a:rPr>
            <a:t>Texto literario</a:t>
          </a:r>
          <a:endParaRPr lang="es-MX" sz="3100" kern="1200" dirty="0">
            <a:latin typeface="Candara" pitchFamily="34" charset="0"/>
          </a:endParaRPr>
        </a:p>
      </dsp:txBody>
      <dsp:txXfrm>
        <a:off x="1338042" y="3357654"/>
        <a:ext cx="1488492" cy="1261583"/>
      </dsp:txXfrm>
    </dsp:sp>
    <dsp:sp modelId="{68CF0A2D-9F32-4819-8DE2-E9AFEFC51071}">
      <dsp:nvSpPr>
        <dsp:cNvPr id="0" name=""/>
        <dsp:cNvSpPr/>
      </dsp:nvSpPr>
      <dsp:spPr>
        <a:xfrm rot="21414056">
          <a:off x="3697022" y="2128123"/>
          <a:ext cx="1023490" cy="6637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500" kern="1200"/>
        </a:p>
      </dsp:txBody>
      <dsp:txXfrm>
        <a:off x="3697168" y="2266246"/>
        <a:ext cx="824379" cy="398221"/>
      </dsp:txXfrm>
    </dsp:sp>
    <dsp:sp modelId="{9AA9FA63-EC82-4F0C-88FC-C7C31DBE390F}">
      <dsp:nvSpPr>
        <dsp:cNvPr id="0" name=""/>
        <dsp:cNvSpPr/>
      </dsp:nvSpPr>
      <dsp:spPr>
        <a:xfrm>
          <a:off x="5062385" y="503977"/>
          <a:ext cx="2317895" cy="3568298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>
              <a:solidFill>
                <a:schemeClr val="tx1"/>
              </a:solidFill>
              <a:latin typeface="Candara" pitchFamily="34" charset="0"/>
            </a:rPr>
            <a:t>Transferencial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>
              <a:solidFill>
                <a:schemeClr val="tx1"/>
              </a:solidFill>
              <a:latin typeface="Candara" pitchFamily="34" charset="0"/>
            </a:rPr>
            <a:t>Semántico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>
              <a:solidFill>
                <a:schemeClr val="tx1"/>
              </a:solidFill>
              <a:latin typeface="Candara" pitchFamily="34" charset="0"/>
            </a:rPr>
            <a:t>Interpretativo</a:t>
          </a:r>
          <a:endParaRPr lang="es-MX" sz="2100" kern="1200" dirty="0">
            <a:solidFill>
              <a:schemeClr val="tx1"/>
            </a:solidFill>
            <a:latin typeface="Candara" pitchFamily="34" charset="0"/>
          </a:endParaRPr>
        </a:p>
      </dsp:txBody>
      <dsp:txXfrm>
        <a:off x="5401833" y="1026542"/>
        <a:ext cx="1638999" cy="2523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AB8F-811B-4887-AB7B-C0BCE12448B5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8167BCB4-930F-4AAD-AD8E-F1D93FFD22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05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AB8F-811B-4887-AB7B-C0BCE12448B5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BCB4-930F-4AAD-AD8E-F1D93FFD2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420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AB8F-811B-4887-AB7B-C0BCE12448B5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BCB4-930F-4AAD-AD8E-F1D93FFD22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92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AB8F-811B-4887-AB7B-C0BCE12448B5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BCB4-930F-4AAD-AD8E-F1D93FFD22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263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AB8F-811B-4887-AB7B-C0BCE12448B5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BCB4-930F-4AAD-AD8E-F1D93FFD22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60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AB8F-811B-4887-AB7B-C0BCE12448B5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BCB4-930F-4AAD-AD8E-F1D93FFD22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42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AB8F-811B-4887-AB7B-C0BCE12448B5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BCB4-930F-4AAD-AD8E-F1D93FFD2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25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AB8F-811B-4887-AB7B-C0BCE12448B5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BCB4-930F-4AAD-AD8E-F1D93FFD2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8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AB8F-811B-4887-AB7B-C0BCE12448B5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BCB4-930F-4AAD-AD8E-F1D93FFD2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542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AB8F-811B-4887-AB7B-C0BCE12448B5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BCB4-930F-4AAD-AD8E-F1D93FFD22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46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63ECAB8F-811B-4887-AB7B-C0BCE12448B5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BCB4-930F-4AAD-AD8E-F1D93FFD22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62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CAB8F-811B-4887-AB7B-C0BCE12448B5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167BCB4-930F-4AAD-AD8E-F1D93FFD2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435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0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98" y="638508"/>
            <a:ext cx="8179004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653" y="865667"/>
            <a:ext cx="7838694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2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27F9AD2E-70BB-475A-A0F2-AD9F308C38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6097" y="1030259"/>
            <a:ext cx="7591806" cy="405993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3C4ABB-6CFB-4B97-935C-D21048011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1529" y="4167354"/>
            <a:ext cx="6840715" cy="74437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MX" dirty="0">
                <a:solidFill>
                  <a:schemeClr val="bg2"/>
                </a:solidFill>
              </a:rPr>
              <a:t>Mtra. </a:t>
            </a:r>
            <a:r>
              <a:rPr lang="es-MX" dirty="0" err="1">
                <a:solidFill>
                  <a:schemeClr val="bg2"/>
                </a:solidFill>
              </a:rPr>
              <a:t>Yoshia</a:t>
            </a:r>
            <a:r>
              <a:rPr lang="es-MX" dirty="0">
                <a:solidFill>
                  <a:schemeClr val="bg2"/>
                </a:solidFill>
              </a:rPr>
              <a:t> pineda García</a:t>
            </a:r>
          </a:p>
          <a:p>
            <a:pPr algn="ctr"/>
            <a:r>
              <a:rPr lang="es-MX" dirty="0">
                <a:solidFill>
                  <a:schemeClr val="bg2"/>
                </a:solidFill>
              </a:rPr>
              <a:t>Marzo 27 2019</a:t>
            </a:r>
          </a:p>
          <a:p>
            <a:pPr algn="ctr"/>
            <a:endParaRPr lang="es-MX" dirty="0">
              <a:solidFill>
                <a:schemeClr val="bg2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814CA6C-2429-45A6-A5A2-A0943D4A8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803" y="1559194"/>
            <a:ext cx="6824441" cy="2596730"/>
          </a:xfrm>
        </p:spPr>
        <p:txBody>
          <a:bodyPr anchor="ctr">
            <a:normAutofit/>
          </a:bodyPr>
          <a:lstStyle/>
          <a:p>
            <a:pPr algn="ctr"/>
            <a:r>
              <a:rPr lang="es-MX" sz="2000" dirty="0">
                <a:solidFill>
                  <a:schemeClr val="bg1"/>
                </a:solidFill>
              </a:rPr>
              <a:t>Procesos y herramientas interpretativas en la clase se literatura para la formación de    </a:t>
            </a:r>
            <a:br>
              <a:rPr lang="es-MX" sz="2000" dirty="0">
                <a:solidFill>
                  <a:schemeClr val="bg1"/>
                </a:solidFill>
              </a:rPr>
            </a:br>
            <a:r>
              <a:rPr lang="es-MX" sz="2000" dirty="0">
                <a:solidFill>
                  <a:schemeClr val="bg1"/>
                </a:solidFill>
              </a:rPr>
              <a:t>         profesores investigadores.</a:t>
            </a:r>
          </a:p>
        </p:txBody>
      </p:sp>
      <p:pic>
        <p:nvPicPr>
          <p:cNvPr id="32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33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25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8CB500-B1C0-4AB5-8ADA-2E3EC6AF2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Arial Rounded MT Bold" panose="020F0704030504030204" pitchFamily="34" charset="0"/>
              </a:rPr>
              <a:t>referencias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51DF21-EC6D-423A-9E23-91D1A6BFC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en-US" dirty="0">
                <a:latin typeface="Arial Rounded MT Bold" panose="020F0704030504030204" pitchFamily="34" charset="0"/>
              </a:rPr>
              <a:t>OCHS, E. (1998). “Narrative” </a:t>
            </a:r>
            <a:r>
              <a:rPr lang="en-US" dirty="0" err="1">
                <a:latin typeface="Arial Rounded MT Bold" panose="020F0704030504030204" pitchFamily="34" charset="0"/>
              </a:rPr>
              <a:t>en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i="1" dirty="0">
                <a:latin typeface="Arial Rounded MT Bold" panose="020F0704030504030204" pitchFamily="34" charset="0"/>
              </a:rPr>
              <a:t>Discourse as Structure and Process</a:t>
            </a:r>
            <a:r>
              <a:rPr lang="en-US" dirty="0">
                <a:latin typeface="Arial Rounded MT Bold" panose="020F0704030504030204" pitchFamily="34" charset="0"/>
              </a:rPr>
              <a:t>. </a:t>
            </a:r>
            <a:r>
              <a:rPr lang="es-ES" dirty="0">
                <a:latin typeface="Arial Rounded MT Bold" panose="020F0704030504030204" pitchFamily="34" charset="0"/>
              </a:rPr>
              <a:t>London: Sage </a:t>
            </a:r>
            <a:r>
              <a:rPr lang="es-ES" dirty="0" err="1">
                <a:latin typeface="Arial Rounded MT Bold" panose="020F0704030504030204" pitchFamily="34" charset="0"/>
              </a:rPr>
              <a:t>Publications</a:t>
            </a:r>
            <a:r>
              <a:rPr lang="es-ES" dirty="0">
                <a:latin typeface="Arial Rounded MT Bold" panose="020F0704030504030204" pitchFamily="34" charset="0"/>
              </a:rPr>
              <a:t>. </a:t>
            </a:r>
            <a:endParaRPr lang="es-MX" dirty="0">
              <a:latin typeface="Arial Rounded MT Bold" panose="020F0704030504030204" pitchFamily="34" charset="0"/>
            </a:endParaRPr>
          </a:p>
          <a:p>
            <a:pPr marL="320040" indent="-320040">
              <a:buFont typeface="Wingdings"/>
              <a:buChar char=""/>
              <a:defRPr/>
            </a:pPr>
            <a:r>
              <a:rPr lang="es-ES" dirty="0">
                <a:latin typeface="Arial Rounded MT Bold" panose="020F0704030504030204" pitchFamily="34" charset="0"/>
              </a:rPr>
              <a:t>OTAOLA, C. (2006). </a:t>
            </a:r>
            <a:r>
              <a:rPr lang="es-ES" i="1" dirty="0">
                <a:latin typeface="Arial Rounded MT Bold" panose="020F0704030504030204" pitchFamily="34" charset="0"/>
              </a:rPr>
              <a:t>Análisis lingüístico  del discurso. La lingüística enunciativa</a:t>
            </a:r>
            <a:r>
              <a:rPr lang="es-ES" dirty="0">
                <a:latin typeface="Arial Rounded MT Bold" panose="020F0704030504030204" pitchFamily="34" charset="0"/>
              </a:rPr>
              <a:t>. </a:t>
            </a:r>
            <a:r>
              <a:rPr lang="es-ES" dirty="0" err="1">
                <a:latin typeface="Arial Rounded MT Bold" panose="020F0704030504030204" pitchFamily="34" charset="0"/>
              </a:rPr>
              <a:t>Madrid:Ediciones</a:t>
            </a:r>
            <a:r>
              <a:rPr lang="es-ES" dirty="0">
                <a:latin typeface="Arial Rounded MT Bold" panose="020F0704030504030204" pitchFamily="34" charset="0"/>
              </a:rPr>
              <a:t> Académicas.</a:t>
            </a:r>
            <a:endParaRPr lang="es-MX" dirty="0">
              <a:latin typeface="Arial Rounded MT Bold" panose="020F0704030504030204" pitchFamily="34" charset="0"/>
            </a:endParaRPr>
          </a:p>
          <a:p>
            <a:pPr marL="320040" indent="-320040">
              <a:buFont typeface="Wingdings"/>
              <a:buChar char=""/>
              <a:defRPr/>
            </a:pPr>
            <a:r>
              <a:rPr lang="es-ES" dirty="0">
                <a:latin typeface="Arial Rounded MT Bold" panose="020F0704030504030204" pitchFamily="34" charset="0"/>
              </a:rPr>
              <a:t>RALL, D. (Comp.) (1987). </a:t>
            </a:r>
            <a:r>
              <a:rPr lang="es-ES" i="1" dirty="0">
                <a:latin typeface="Arial Rounded MT Bold" panose="020F0704030504030204" pitchFamily="34" charset="0"/>
              </a:rPr>
              <a:t>En busca del texto. Teoría de la recepción</a:t>
            </a:r>
            <a:r>
              <a:rPr lang="es-ES" dirty="0">
                <a:latin typeface="Arial Rounded MT Bold" panose="020F0704030504030204" pitchFamily="34" charset="0"/>
              </a:rPr>
              <a:t>. México, UNAM. </a:t>
            </a:r>
            <a:endParaRPr lang="es-MX" dirty="0">
              <a:latin typeface="Arial Rounded MT Bold" panose="020F0704030504030204" pitchFamily="34" charset="0"/>
            </a:endParaRPr>
          </a:p>
          <a:p>
            <a:pPr marL="320040" indent="-320040">
              <a:buFont typeface="Wingdings"/>
              <a:buChar char=""/>
              <a:defRPr/>
            </a:pPr>
            <a:r>
              <a:rPr lang="es-ES" dirty="0">
                <a:latin typeface="Arial Rounded MT Bold" panose="020F0704030504030204" pitchFamily="34" charset="0"/>
              </a:rPr>
              <a:t>LOZANO, J. &amp; C. Peña-Marín. (2004). </a:t>
            </a:r>
            <a:r>
              <a:rPr lang="es-ES" i="1" dirty="0">
                <a:latin typeface="Arial Rounded MT Bold" panose="020F0704030504030204" pitchFamily="34" charset="0"/>
              </a:rPr>
              <a:t>Análisis del discurso. Hacia una semiótica de la interacción textual</a:t>
            </a:r>
            <a:r>
              <a:rPr lang="es-ES" dirty="0">
                <a:latin typeface="Arial Rounded MT Bold" panose="020F0704030504030204" pitchFamily="34" charset="0"/>
              </a:rPr>
              <a:t>. (7a.ed.). Madrid: Cátedra.</a:t>
            </a:r>
            <a:endParaRPr lang="en-US" dirty="0">
              <a:latin typeface="Arial Rounded MT Bold" panose="020F0704030504030204" pitchFamily="34" charset="0"/>
            </a:endParaRPr>
          </a:p>
          <a:p>
            <a:pPr marL="320040" indent="-320040">
              <a:buFont typeface="Wingdings"/>
              <a:buChar char=""/>
              <a:defRPr/>
            </a:pPr>
            <a:r>
              <a:rPr lang="en-US" dirty="0">
                <a:latin typeface="Arial Rounded MT Bold" panose="020F0704030504030204" pitchFamily="34" charset="0"/>
              </a:rPr>
              <a:t>http://www.criticalreading.com/ways_to_r</a:t>
            </a:r>
            <a:endParaRPr lang="es-MX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19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42DEB9-16EA-49BF-8191-88E051E26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375" y="804520"/>
            <a:ext cx="7259460" cy="1049235"/>
          </a:xfrm>
        </p:spPr>
        <p:txBody>
          <a:bodyPr>
            <a:normAutofit fontScale="90000"/>
          </a:bodyPr>
          <a:lstStyle/>
          <a:p>
            <a:r>
              <a:rPr lang="es-ES" sz="3100" b="1" dirty="0">
                <a:latin typeface="Arial Rounded MT Bold" panose="020F0704030504030204" pitchFamily="34" charset="0"/>
              </a:rPr>
              <a:t>1. La literatura en la formación de profesores</a:t>
            </a:r>
            <a:r>
              <a:rPr lang="es-MX" dirty="0">
                <a:latin typeface="Arial Rounded MT Bold" panose="020F0704030504030204" pitchFamily="34" charset="0"/>
              </a:rPr>
              <a:t/>
            </a:r>
            <a:br>
              <a:rPr lang="es-MX" dirty="0">
                <a:latin typeface="Arial Rounded MT Bold" panose="020F0704030504030204" pitchFamily="34" charset="0"/>
              </a:rPr>
            </a:br>
            <a:endParaRPr lang="es-MX" dirty="0">
              <a:latin typeface="Arial Rounded MT Bold" panose="020F0704030504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A3EFA1-DA63-4C17-B4F8-D13336561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5" y="2015733"/>
            <a:ext cx="7259460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>
                <a:latin typeface="Arial Rounded MT Bold" panose="020F0704030504030204" pitchFamily="34" charset="0"/>
              </a:rPr>
              <a:t>Objetivo principal. </a:t>
            </a:r>
          </a:p>
          <a:p>
            <a:r>
              <a:rPr lang="es-ES" b="1" dirty="0">
                <a:latin typeface="Arial Rounded MT Bold" panose="020F0704030504030204" pitchFamily="34" charset="0"/>
              </a:rPr>
              <a:t>F</a:t>
            </a:r>
            <a:r>
              <a:rPr lang="es-ES" dirty="0">
                <a:latin typeface="Arial Rounded MT Bold" panose="020F0704030504030204" pitchFamily="34" charset="0"/>
              </a:rPr>
              <a:t>ormar profesionistas de la enseñanza de un idioma extranjero </a:t>
            </a:r>
          </a:p>
          <a:p>
            <a:r>
              <a:rPr lang="es-ES" dirty="0">
                <a:latin typeface="Arial Rounded MT Bold" panose="020F0704030504030204" pitchFamily="34" charset="0"/>
              </a:rPr>
              <a:t>Mostrar un amplio dominio tanto de LI como de las manifestaciones CULTURALES, HISTÓRICAS y LITERARIAS de los países de esa L1.</a:t>
            </a:r>
          </a:p>
        </p:txBody>
      </p:sp>
    </p:spTree>
    <p:extLst>
      <p:ext uri="{BB962C8B-B14F-4D97-AF65-F5344CB8AC3E}">
        <p14:creationId xmlns:p14="http://schemas.microsoft.com/office/powerpoint/2010/main" val="3423541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0C6F42-C562-4C1C-9A52-5DCD24C66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97" y="804520"/>
            <a:ext cx="7431738" cy="1049235"/>
          </a:xfrm>
        </p:spPr>
        <p:txBody>
          <a:bodyPr>
            <a:normAutofit fontScale="90000"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2. ¿</a:t>
            </a:r>
            <a:r>
              <a:rPr lang="es-MX" sz="2700" dirty="0">
                <a:latin typeface="Arial Rounded MT Bold" panose="020F0704030504030204" pitchFamily="34" charset="0"/>
              </a:rPr>
              <a:t>Porqué leer textos literarios L1?</a:t>
            </a:r>
            <a:br>
              <a:rPr lang="es-MX" sz="2700" dirty="0">
                <a:latin typeface="Arial Rounded MT Bold" panose="020F0704030504030204" pitchFamily="34" charset="0"/>
              </a:rPr>
            </a:br>
            <a:endParaRPr lang="es-MX" dirty="0">
              <a:latin typeface="Arial Rounded MT Bold" panose="020F0704030504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C05D75-3848-4AB5-BC9F-28ABE412B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165" y="1853755"/>
            <a:ext cx="6885670" cy="3450613"/>
          </a:xfrm>
        </p:spPr>
        <p:txBody>
          <a:bodyPr/>
          <a:lstStyle/>
          <a:p>
            <a:r>
              <a:rPr lang="es-MX" altLang="es-MX" sz="2400" dirty="0">
                <a:latin typeface="Arial Rounded MT Bold" panose="020F0704030504030204" pitchFamily="34" charset="0"/>
              </a:rPr>
              <a:t>Léxico</a:t>
            </a:r>
          </a:p>
          <a:p>
            <a:r>
              <a:rPr lang="es-MX" altLang="es-MX" sz="2400" dirty="0">
                <a:latin typeface="Arial Rounded MT Bold" panose="020F0704030504030204" pitchFamily="34" charset="0"/>
              </a:rPr>
              <a:t>Estructuras Gramaticales</a:t>
            </a:r>
          </a:p>
          <a:p>
            <a:r>
              <a:rPr lang="es-MX" altLang="es-MX" sz="2400" dirty="0">
                <a:latin typeface="Arial Rounded MT Bold" panose="020F0704030504030204" pitchFamily="34" charset="0"/>
              </a:rPr>
              <a:t>Aspectos culturales,</a:t>
            </a:r>
            <a:r>
              <a:rPr lang="en-US" altLang="es-MX" sz="2400" dirty="0">
                <a:latin typeface="Arial Rounded MT Bold" panose="020F0704030504030204" pitchFamily="34" charset="0"/>
              </a:rPr>
              <a:t> </a:t>
            </a:r>
            <a:r>
              <a:rPr lang="en-US" altLang="es-MX" sz="2400" dirty="0" err="1">
                <a:latin typeface="Arial Rounded MT Bold" panose="020F0704030504030204" pitchFamily="34" charset="0"/>
              </a:rPr>
              <a:t>históricos</a:t>
            </a:r>
            <a:r>
              <a:rPr lang="en-US" altLang="es-MX" sz="2400" dirty="0">
                <a:latin typeface="Arial Rounded MT Bold" panose="020F0704030504030204" pitchFamily="34" charset="0"/>
              </a:rPr>
              <a:t> </a:t>
            </a:r>
            <a:r>
              <a:rPr lang="en-US" altLang="es-MX" sz="2400" dirty="0" err="1">
                <a:latin typeface="Arial Rounded MT Bold" panose="020F0704030504030204" pitchFamily="34" charset="0"/>
              </a:rPr>
              <a:t>sociales</a:t>
            </a:r>
            <a:r>
              <a:rPr lang="en-US" altLang="es-MX" sz="2400" dirty="0">
                <a:latin typeface="Arial Rounded MT Bold" panose="020F0704030504030204" pitchFamily="34" charset="0"/>
              </a:rPr>
              <a:t>, </a:t>
            </a:r>
            <a:r>
              <a:rPr lang="en-US" altLang="es-MX" sz="2400" dirty="0" err="1">
                <a:latin typeface="Arial Rounded MT Bold" panose="020F0704030504030204" pitchFamily="34" charset="0"/>
              </a:rPr>
              <a:t>políticos</a:t>
            </a:r>
            <a:r>
              <a:rPr lang="en-US" altLang="es-MX" sz="2400" dirty="0">
                <a:latin typeface="Arial Rounded MT Bold" panose="020F0704030504030204" pitchFamily="34" charset="0"/>
              </a:rPr>
              <a:t> </a:t>
            </a:r>
            <a:endParaRPr lang="es-MX" altLang="es-MX" sz="2400" dirty="0">
              <a:latin typeface="Arial Rounded MT Bold" panose="020F0704030504030204" pitchFamily="34" charset="0"/>
            </a:endParaRPr>
          </a:p>
          <a:p>
            <a:r>
              <a:rPr lang="en-US" altLang="es-MX" sz="2400" dirty="0">
                <a:latin typeface="Arial Rounded MT Bold" panose="020F0704030504030204" pitchFamily="34" charset="0"/>
              </a:rPr>
              <a:t>Placer</a:t>
            </a:r>
          </a:p>
          <a:p>
            <a:r>
              <a:rPr lang="en-US" altLang="es-MX" sz="2400" dirty="0" err="1">
                <a:latin typeface="Arial Rounded MT Bold" panose="020F0704030504030204" pitchFamily="34" charset="0"/>
              </a:rPr>
              <a:t>Análisis</a:t>
            </a:r>
            <a:r>
              <a:rPr lang="en-US" altLang="es-MX" sz="2400" dirty="0">
                <a:latin typeface="Arial Rounded MT Bold" panose="020F0704030504030204" pitchFamily="34" charset="0"/>
              </a:rPr>
              <a:t> </a:t>
            </a:r>
            <a:r>
              <a:rPr lang="en-US" altLang="es-MX" sz="2400" dirty="0" err="1">
                <a:latin typeface="Arial Rounded MT Bold" panose="020F0704030504030204" pitchFamily="34" charset="0"/>
              </a:rPr>
              <a:t>crítico</a:t>
            </a:r>
            <a:r>
              <a:rPr lang="en-US" altLang="es-MX" sz="2400" dirty="0">
                <a:latin typeface="Arial Rounded MT Bold" panose="020F0704030504030204" pitchFamily="34" charset="0"/>
              </a:rPr>
              <a:t>   </a:t>
            </a:r>
            <a:endParaRPr lang="es-MX" altLang="es-MX" sz="2400" dirty="0">
              <a:latin typeface="Arial Rounded MT Bold" panose="020F070403050403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3778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>
            <a:extLst>
              <a:ext uri="{FF2B5EF4-FFF2-40B4-BE49-F238E27FC236}">
                <a16:creationId xmlns:a16="http://schemas.microsoft.com/office/drawing/2014/main" id="{96CAE5E9-10EC-4672-AFBC-D79DA011482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4213" y="323850"/>
            <a:ext cx="7200900" cy="846138"/>
          </a:xfrm>
        </p:spPr>
        <p:txBody>
          <a:bodyPr anchor="b">
            <a:noAutofit/>
          </a:bodyPr>
          <a:lstStyle/>
          <a:p>
            <a:pPr eaLnBrk="1" hangingPunct="1"/>
            <a:r>
              <a:rPr lang="es-ES" altLang="es-MX" dirty="0">
                <a:latin typeface="Arial Rounded MT Bold" panose="020F0704030504030204" pitchFamily="34" charset="0"/>
              </a:rPr>
              <a:t>       3. </a:t>
            </a:r>
            <a:r>
              <a:rPr lang="es-ES" altLang="es-MX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Procesos involucrados </a:t>
            </a:r>
            <a:endParaRPr lang="es-MX" altLang="es-MX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3" name="2 Diagrama">
            <a:extLst>
              <a:ext uri="{FF2B5EF4-FFF2-40B4-BE49-F238E27FC236}">
                <a16:creationId xmlns:a16="http://schemas.microsoft.com/office/drawing/2014/main" id="{D5FEEE29-E81D-45D6-A063-866E7378F8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1110559"/>
              </p:ext>
            </p:extLst>
          </p:nvPr>
        </p:nvGraphicFramePr>
        <p:xfrm>
          <a:off x="395536" y="1412777"/>
          <a:ext cx="780756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0A08F-8E3D-486A-9F7F-A48CCA7B4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331" y="804520"/>
            <a:ext cx="7524504" cy="1049235"/>
          </a:xfrm>
        </p:spPr>
        <p:txBody>
          <a:bodyPr>
            <a:normAutofit fontScale="90000"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4. ¿qué ocurre en estos </a:t>
            </a:r>
            <a:r>
              <a:rPr lang="es-ES" dirty="0">
                <a:latin typeface="Arial Rounded MT Bold" panose="020F0704030504030204" pitchFamily="34" charset="0"/>
              </a:rPr>
              <a:t>procesos de comprensión  y producción? </a:t>
            </a:r>
            <a:endParaRPr lang="es-MX" dirty="0">
              <a:latin typeface="Arial Rounded MT Bold" panose="020F0704030504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8309F1-6C6A-4B3D-BE95-A6861295C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2015733"/>
            <a:ext cx="7352225" cy="3450613"/>
          </a:xfrm>
        </p:spPr>
        <p:txBody>
          <a:bodyPr>
            <a:normAutofit/>
          </a:bodyPr>
          <a:lstStyle/>
          <a:p>
            <a:pPr algn="just"/>
            <a:r>
              <a:rPr lang="es-ES" sz="2800" dirty="0">
                <a:latin typeface="Arial Rounded MT Bold" panose="020F0704030504030204" pitchFamily="34" charset="0"/>
              </a:rPr>
              <a:t>Información acerca de las habilidades </a:t>
            </a:r>
            <a:r>
              <a:rPr lang="es-ES" sz="2800" u="sng" dirty="0">
                <a:latin typeface="Arial Rounded MT Bold" panose="020F0704030504030204" pitchFamily="34" charset="0"/>
              </a:rPr>
              <a:t>discursivas </a:t>
            </a:r>
            <a:r>
              <a:rPr lang="es-ES" sz="2800" dirty="0">
                <a:latin typeface="Arial Rounded MT Bold" panose="020F0704030504030204" pitchFamily="34" charset="0"/>
              </a:rPr>
              <a:t>y de </a:t>
            </a:r>
            <a:r>
              <a:rPr lang="es-ES" sz="2800" u="sng" dirty="0">
                <a:latin typeface="Arial Rounded MT Bold" panose="020F0704030504030204" pitchFamily="34" charset="0"/>
              </a:rPr>
              <a:t>razonamiento </a:t>
            </a:r>
            <a:r>
              <a:rPr lang="es-ES" sz="2800" dirty="0">
                <a:latin typeface="Arial Rounded MT Bold" panose="020F0704030504030204" pitchFamily="34" charset="0"/>
              </a:rPr>
              <a:t>para descifrar, asimilar y reproducir significados de los TLI ya sea de forma oral o escrita.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4003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902106-2058-490E-A3E9-9FEFD64FC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349" y="804520"/>
            <a:ext cx="7418486" cy="1049235"/>
          </a:xfrm>
        </p:spPr>
        <p:txBody>
          <a:bodyPr/>
          <a:lstStyle/>
          <a:p>
            <a:r>
              <a:rPr lang="es-MX" dirty="0">
                <a:latin typeface="Arial Rounded MT Bold" panose="020F0704030504030204" pitchFamily="34" charset="0"/>
              </a:rPr>
              <a:t>5.¿Cómo descifrar y explicar esos procesos 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A8833C-4323-4755-B92D-C0B16090A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8" y="2015733"/>
            <a:ext cx="8362120" cy="3450613"/>
          </a:xfrm>
        </p:spPr>
        <p:txBody>
          <a:bodyPr>
            <a:normAutofit lnSpcReduction="10000"/>
          </a:bodyPr>
          <a:lstStyle/>
          <a:p>
            <a:pPr marL="0" lvl="0" indent="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MX" dirty="0">
                <a:latin typeface="Candara" panose="020E0502030303020204" pitchFamily="34" charset="0"/>
                <a:ea typeface="Times New Roman" panose="02020603050405020304" pitchFamily="18" charset="0"/>
                <a:cs typeface="Latha" panose="020B0604020202020204" pitchFamily="34" charset="0"/>
              </a:rPr>
              <a:t>“</a:t>
            </a:r>
            <a:r>
              <a:rPr lang="es-ES" altLang="es-MX" sz="2800" dirty="0">
                <a:latin typeface="Arial Rounded MT Bold" panose="020F0704030504030204" pitchFamily="34" charset="0"/>
                <a:ea typeface="Times New Roman" panose="02020603050405020304" pitchFamily="18" charset="0"/>
                <a:cs typeface="Latha" panose="020B0604020202020204" pitchFamily="34" charset="0"/>
              </a:rPr>
              <a:t>Discurso” utilizado para explicar los contenidos de los texto literarios en los cuales existe: </a:t>
            </a:r>
          </a:p>
          <a:p>
            <a:pPr marL="0" lvl="0" indent="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MX" sz="2800" dirty="0">
                <a:latin typeface="Arial Rounded MT Bold" panose="020F0704030504030204" pitchFamily="34" charset="0"/>
                <a:ea typeface="Times New Roman" panose="02020603050405020304" pitchFamily="18" charset="0"/>
                <a:cs typeface="Latha" panose="020B0604020202020204" pitchFamily="34" charset="0"/>
              </a:rPr>
              <a:t>1) la lectura de textos literarios en una L2</a:t>
            </a:r>
            <a:endParaRPr lang="es-MX" altLang="es-MX" sz="1400" dirty="0">
              <a:latin typeface="Arial Rounded MT Bold" panose="020F0704030504030204" pitchFamily="34" charset="0"/>
            </a:endParaRPr>
          </a:p>
          <a:p>
            <a:pPr marL="0" lvl="0" indent="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MX" sz="2800" dirty="0">
                <a:latin typeface="Arial Rounded MT Bold" panose="020F0704030504030204" pitchFamily="34" charset="0"/>
                <a:ea typeface="Times New Roman" panose="02020603050405020304" pitchFamily="18" charset="0"/>
                <a:cs typeface="Latha" panose="020B0604020202020204" pitchFamily="34" charset="0"/>
              </a:rPr>
              <a:t>2) la influencia de la formación literaria de la L1</a:t>
            </a:r>
            <a:endParaRPr lang="es-MX" altLang="es-MX" sz="1400" dirty="0">
              <a:latin typeface="Arial Rounded MT Bold" panose="020F0704030504030204" pitchFamily="34" charset="0"/>
            </a:endParaRPr>
          </a:p>
          <a:p>
            <a:pPr marL="0" lvl="0" indent="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MX" sz="2800" dirty="0">
                <a:latin typeface="Arial Rounded MT Bold" panose="020F0704030504030204" pitchFamily="34" charset="0"/>
                <a:ea typeface="Times New Roman" panose="02020603050405020304" pitchFamily="18" charset="0"/>
                <a:cs typeface="Latha" panose="020B0604020202020204" pitchFamily="34" charset="0"/>
              </a:rPr>
              <a:t>3) la recurrencia a describir los personajes y la </a:t>
            </a:r>
          </a:p>
          <a:p>
            <a:pPr marL="0" lvl="0" indent="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MX" sz="2800" dirty="0">
                <a:latin typeface="Arial Rounded MT Bold" panose="020F0704030504030204" pitchFamily="34" charset="0"/>
                <a:ea typeface="Times New Roman" panose="02020603050405020304" pitchFamily="18" charset="0"/>
                <a:cs typeface="Latha" panose="020B0604020202020204" pitchFamily="34" charset="0"/>
              </a:rPr>
              <a:t>     trama</a:t>
            </a:r>
            <a:endParaRPr lang="es-MX" altLang="es-MX" sz="1400" dirty="0">
              <a:latin typeface="Arial Rounded MT Bold" panose="020F0704030504030204" pitchFamily="34" charset="0"/>
            </a:endParaRPr>
          </a:p>
          <a:p>
            <a:pPr marL="0" lvl="0" indent="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MX" sz="2800" dirty="0">
                <a:latin typeface="Arial Rounded MT Bold" panose="020F0704030504030204" pitchFamily="34" charset="0"/>
                <a:ea typeface="Times New Roman" panose="02020603050405020304" pitchFamily="18" charset="0"/>
                <a:cs typeface="Latha" panose="020B0604020202020204" pitchFamily="34" charset="0"/>
              </a:rPr>
              <a:t>4) la inclusión de interpretaciones personales</a:t>
            </a:r>
            <a:endParaRPr lang="es-ES" altLang="es-MX" sz="40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3678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564B1E1B-FB28-432F-B416-99781FB636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5024" y="277813"/>
            <a:ext cx="8535722" cy="563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altLang="es-MX" sz="3100" dirty="0">
                <a:latin typeface="Arial Rounded MT Bold" panose="020F0704030504030204" pitchFamily="34" charset="0"/>
              </a:rPr>
              <a:t>6. Elementos para iniciar una investigación</a:t>
            </a:r>
            <a:r>
              <a:rPr lang="es-ES" altLang="es-MX" sz="4000" dirty="0">
                <a:latin typeface="Candara" panose="020E0502030303020204" pitchFamily="34" charset="0"/>
              </a:rPr>
              <a:t/>
            </a:r>
            <a:br>
              <a:rPr lang="es-ES" altLang="es-MX" sz="4000" dirty="0">
                <a:latin typeface="Candara" panose="020E0502030303020204" pitchFamily="34" charset="0"/>
              </a:rPr>
            </a:br>
            <a:endParaRPr lang="es-ES" altLang="es-MX" sz="4000" dirty="0">
              <a:latin typeface="Candara" panose="020E0502030303020204" pitchFamily="34" charset="0"/>
            </a:endParaRP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A1485900-D2E0-45AC-8391-EA4A612E83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3253" y="880420"/>
            <a:ext cx="8535723" cy="5289549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MX" altLang="es-MX" b="1" dirty="0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7994963C-9FEB-42D8-9D18-C91F619DB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MX" altLang="es-MX">
              <a:latin typeface="Verdana" panose="020B0604030504040204" pitchFamily="34" charset="0"/>
            </a:endParaRP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208E1AB6-9ED3-4789-8F57-BD061E578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MX" altLang="es-MX">
              <a:latin typeface="Verdana" panose="020B0604030504040204" pitchFamily="34" charset="0"/>
            </a:endParaRPr>
          </a:p>
        </p:txBody>
      </p:sp>
      <p:grpSp>
        <p:nvGrpSpPr>
          <p:cNvPr id="8198" name="Group 6">
            <a:extLst>
              <a:ext uri="{FF2B5EF4-FFF2-40B4-BE49-F238E27FC236}">
                <a16:creationId xmlns:a16="http://schemas.microsoft.com/office/drawing/2014/main" id="{B3AD91A6-C8E9-400D-B62F-8528C224371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5024" y="1201152"/>
            <a:ext cx="8343759" cy="4968875"/>
            <a:chOff x="3085" y="788"/>
            <a:chExt cx="7159" cy="3733"/>
          </a:xfrm>
        </p:grpSpPr>
        <p:sp>
          <p:nvSpPr>
            <p:cNvPr id="8199" name="AutoShape 7">
              <a:extLst>
                <a:ext uri="{FF2B5EF4-FFF2-40B4-BE49-F238E27FC236}">
                  <a16:creationId xmlns:a16="http://schemas.microsoft.com/office/drawing/2014/main" id="{4DFFF0CD-337B-4F36-BBA3-39F29C4522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85" y="788"/>
              <a:ext cx="7106" cy="3733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MX" altLang="es-MX"/>
            </a:p>
          </p:txBody>
        </p:sp>
        <p:sp>
          <p:nvSpPr>
            <p:cNvPr id="8200" name="AutoShape 8">
              <a:extLst>
                <a:ext uri="{FF2B5EF4-FFF2-40B4-BE49-F238E27FC236}">
                  <a16:creationId xmlns:a16="http://schemas.microsoft.com/office/drawing/2014/main" id="{BD7819A4-1992-48CA-8595-D0BA60E21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0" y="1346"/>
              <a:ext cx="915" cy="77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</a:extLst>
          </p:spPr>
          <p:txBody>
            <a:bodyPr lIns="62179" tIns="31090" rIns="62179" bIns="3109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ES" altLang="es-MX" sz="1400" b="1" dirty="0">
                  <a:latin typeface="Candara" panose="020E0502030303020204" pitchFamily="34" charset="0"/>
                </a:rPr>
                <a:t>Textos Literarios en Inglés</a:t>
              </a:r>
            </a:p>
            <a:p>
              <a:pPr algn="ctr" eaLnBrk="1" hangingPunct="1"/>
              <a:r>
                <a:rPr lang="es-ES" altLang="es-MX" sz="1400" b="1" dirty="0">
                  <a:latin typeface="Candara" panose="020E0502030303020204" pitchFamily="34" charset="0"/>
                  <a:hlinkClick r:id="" action="ppaction://noaction"/>
                </a:rPr>
                <a:t>(TLI)</a:t>
              </a:r>
              <a:endParaRPr lang="es-ES" altLang="es-MX" sz="1400" b="1" dirty="0">
                <a:latin typeface="Candara" panose="020E0502030303020204" pitchFamily="34" charset="0"/>
              </a:endParaRPr>
            </a:p>
          </p:txBody>
        </p:sp>
        <p:sp>
          <p:nvSpPr>
            <p:cNvPr id="8201" name="AutoShape 9">
              <a:extLst>
                <a:ext uri="{FF2B5EF4-FFF2-40B4-BE49-F238E27FC236}">
                  <a16:creationId xmlns:a16="http://schemas.microsoft.com/office/drawing/2014/main" id="{AE10820B-E7D2-43EE-8DCE-934B32E6C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1" y="1562"/>
              <a:ext cx="1117" cy="5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</a:extLst>
          </p:spPr>
          <p:txBody>
            <a:bodyPr lIns="62179" tIns="31090" rIns="62179" bIns="3109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ES" altLang="es-MX" b="1" dirty="0">
                  <a:latin typeface="Candara" panose="020E0502030303020204" pitchFamily="34" charset="0"/>
                </a:rPr>
                <a:t>REPORTES</a:t>
              </a:r>
            </a:p>
            <a:p>
              <a:pPr algn="ctr" eaLnBrk="1" hangingPunct="1"/>
              <a:r>
                <a:rPr lang="es-ES" altLang="es-MX" b="1" i="1" dirty="0">
                  <a:latin typeface="Candara" panose="020E0502030303020204" pitchFamily="34" charset="0"/>
                  <a:hlinkClick r:id="" action="ppaction://noaction"/>
                </a:rPr>
                <a:t>(</a:t>
              </a:r>
              <a:r>
                <a:rPr lang="es-ES" altLang="es-MX" b="1" dirty="0" err="1">
                  <a:latin typeface="Candara" panose="020E0502030303020204" pitchFamily="34" charset="0"/>
                  <a:hlinkClick r:id="" action="ppaction://noaction"/>
                </a:rPr>
                <a:t>NLnE</a:t>
              </a:r>
              <a:r>
                <a:rPr lang="es-ES" altLang="es-MX" b="1" dirty="0">
                  <a:latin typeface="Candara" panose="020E0502030303020204" pitchFamily="34" charset="0"/>
                  <a:hlinkClick r:id="" action="ppaction://noaction"/>
                </a:rPr>
                <a:t>)</a:t>
              </a:r>
              <a:endParaRPr lang="es-ES" altLang="es-MX" sz="4000" b="1" dirty="0">
                <a:latin typeface="Candara" panose="020E0502030303020204" pitchFamily="34" charset="0"/>
              </a:endParaRPr>
            </a:p>
          </p:txBody>
        </p:sp>
        <p:sp>
          <p:nvSpPr>
            <p:cNvPr id="8202" name="AutoShape 10">
              <a:extLst>
                <a:ext uri="{FF2B5EF4-FFF2-40B4-BE49-F238E27FC236}">
                  <a16:creationId xmlns:a16="http://schemas.microsoft.com/office/drawing/2014/main" id="{D58C40BA-7F58-41B6-9101-6651AC0371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" y="1424"/>
              <a:ext cx="842" cy="59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</a:extLst>
          </p:spPr>
          <p:txBody>
            <a:bodyPr lIns="62179" tIns="31090" rIns="62179" bIns="3109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altLang="es-MX" sz="1200" b="1" dirty="0">
                  <a:latin typeface="Candara" panose="020E0502030303020204" pitchFamily="34" charset="0"/>
                </a:rPr>
                <a:t>ALUMNOS enunciador</a:t>
              </a:r>
            </a:p>
          </p:txBody>
        </p:sp>
        <p:sp>
          <p:nvSpPr>
            <p:cNvPr id="8203" name="AutoShape 11">
              <a:extLst>
                <a:ext uri="{FF2B5EF4-FFF2-40B4-BE49-F238E27FC236}">
                  <a16:creationId xmlns:a16="http://schemas.microsoft.com/office/drawing/2014/main" id="{E2EB7FF1-4389-4EDC-BB5B-248471DFD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5" y="2672"/>
              <a:ext cx="1465" cy="69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</a:extLst>
          </p:spPr>
          <p:txBody>
            <a:bodyPr lIns="62179" tIns="31090" rIns="62179" bIns="3109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ES" altLang="es-MX" sz="1200" b="1">
                  <a:latin typeface="Candara" panose="020E0502030303020204" pitchFamily="34" charset="0"/>
                  <a:hlinkClick r:id="" action="ppaction://noaction"/>
                </a:rPr>
                <a:t>SUPERESTRUCTURAS</a:t>
              </a:r>
              <a:r>
                <a:rPr lang="es-ES" altLang="es-MX" sz="1200" b="1">
                  <a:latin typeface="Candara" panose="020E0502030303020204" pitchFamily="34" charset="0"/>
                </a:rPr>
                <a:t> NARRATIVAS</a:t>
              </a:r>
            </a:p>
            <a:p>
              <a:pPr algn="ctr" eaLnBrk="1" hangingPunct="1"/>
              <a:r>
                <a:rPr lang="es-ES" altLang="es-MX" sz="1200" b="1">
                  <a:latin typeface="Candara" panose="020E0502030303020204" pitchFamily="34" charset="0"/>
                </a:rPr>
                <a:t>SEsN</a:t>
              </a:r>
              <a:endParaRPr lang="es-ES" altLang="es-MX" sz="2800" b="1">
                <a:latin typeface="Candara" panose="020E0502030303020204" pitchFamily="34" charset="0"/>
              </a:endParaRPr>
            </a:p>
          </p:txBody>
        </p:sp>
        <p:sp>
          <p:nvSpPr>
            <p:cNvPr id="8204" name="AutoShape 12">
              <a:extLst>
                <a:ext uri="{FF2B5EF4-FFF2-40B4-BE49-F238E27FC236}">
                  <a16:creationId xmlns:a16="http://schemas.microsoft.com/office/drawing/2014/main" id="{16BEB2BF-2844-46DE-A087-99019AD41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9" y="1562"/>
              <a:ext cx="933" cy="75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</a:extLst>
          </p:spPr>
          <p:txBody>
            <a:bodyPr lIns="62179" tIns="31090" rIns="62179" bIns="3109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ES" altLang="es-MX" sz="1400" b="1">
                  <a:latin typeface="Candara" panose="020E0502030303020204" pitchFamily="34" charset="0"/>
                </a:rPr>
                <a:t>DISCURSO DIFERIDO</a:t>
              </a:r>
            </a:p>
            <a:p>
              <a:pPr algn="ctr" eaLnBrk="1" hangingPunct="1"/>
              <a:r>
                <a:rPr lang="es-ES" altLang="es-MX" sz="1400" b="1">
                  <a:latin typeface="Candara" panose="020E0502030303020204" pitchFamily="34" charset="0"/>
                </a:rPr>
                <a:t>(</a:t>
              </a:r>
              <a:r>
                <a:rPr lang="es-ES" altLang="es-MX" sz="1400" b="1">
                  <a:latin typeface="Candara" panose="020E0502030303020204" pitchFamily="34" charset="0"/>
                  <a:hlinkClick r:id="rId2" action="ppaction://hlinksldjump"/>
                </a:rPr>
                <a:t>DIL)</a:t>
              </a:r>
              <a:endParaRPr lang="es-ES" altLang="es-MX" sz="3200" b="1">
                <a:latin typeface="Candara" panose="020E0502030303020204" pitchFamily="34" charset="0"/>
              </a:endParaRPr>
            </a:p>
          </p:txBody>
        </p:sp>
        <p:sp>
          <p:nvSpPr>
            <p:cNvPr id="8205" name="AutoShape 13">
              <a:extLst>
                <a:ext uri="{FF2B5EF4-FFF2-40B4-BE49-F238E27FC236}">
                  <a16:creationId xmlns:a16="http://schemas.microsoft.com/office/drawing/2014/main" id="{E4160555-CB2E-4642-AC2E-DDEDEDC93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5" y="2534"/>
              <a:ext cx="1658" cy="8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</a:extLst>
          </p:spPr>
          <p:txBody>
            <a:bodyPr lIns="62179" tIns="31090" rIns="62179" bIns="3109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ES" altLang="es-MX" sz="1200" b="1" dirty="0">
                  <a:latin typeface="Candara" panose="020E0502030303020204" pitchFamily="34" charset="0"/>
                  <a:hlinkClick r:id="rId3" action="ppaction://hlinksldjump"/>
                </a:rPr>
                <a:t>PROCESOS </a:t>
              </a:r>
              <a:r>
                <a:rPr lang="es-ES" altLang="es-MX" sz="1200" b="1" dirty="0">
                  <a:latin typeface="Candara" panose="020E0502030303020204" pitchFamily="34" charset="0"/>
                </a:rPr>
                <a:t>DE INTERMETALENGUAJE</a:t>
              </a:r>
            </a:p>
            <a:p>
              <a:pPr algn="ctr" eaLnBrk="1" hangingPunct="1"/>
              <a:r>
                <a:rPr lang="es-ES" altLang="es-MX" sz="1200" b="1" dirty="0">
                  <a:latin typeface="Candara" panose="020E0502030303020204" pitchFamily="34" charset="0"/>
                </a:rPr>
                <a:t>Y SIGNIFICACIÓN</a:t>
              </a:r>
            </a:p>
            <a:p>
              <a:pPr algn="ctr" eaLnBrk="1" hangingPunct="1"/>
              <a:r>
                <a:rPr lang="es-ES" altLang="es-MX" sz="1200" b="1" dirty="0">
                  <a:latin typeface="Candara" panose="020E0502030303020204" pitchFamily="34" charset="0"/>
                </a:rPr>
                <a:t>(PIML Y PS)</a:t>
              </a:r>
              <a:endParaRPr lang="es-ES" altLang="es-MX" sz="2800" b="1" dirty="0">
                <a:latin typeface="Candara" panose="020E0502030303020204" pitchFamily="34" charset="0"/>
              </a:endParaRPr>
            </a:p>
          </p:txBody>
        </p:sp>
        <p:sp>
          <p:nvSpPr>
            <p:cNvPr id="8206" name="AutoShape 14">
              <a:extLst>
                <a:ext uri="{FF2B5EF4-FFF2-40B4-BE49-F238E27FC236}">
                  <a16:creationId xmlns:a16="http://schemas.microsoft.com/office/drawing/2014/main" id="{8FC60E7A-745C-4C5C-A409-5F81176F2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39" y="2811"/>
              <a:ext cx="842" cy="47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</a:extLst>
          </p:spPr>
          <p:txBody>
            <a:bodyPr lIns="62179" tIns="31090" rIns="62179" bIns="3109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altLang="es-MX" sz="1400" b="1">
                  <a:latin typeface="Candara" panose="020E0502030303020204" pitchFamily="34" charset="0"/>
                  <a:hlinkClick r:id="" action="ppaction://noaction"/>
                </a:rPr>
                <a:t>CATÁLISIS</a:t>
              </a:r>
              <a:endParaRPr lang="es-ES" altLang="es-MX" sz="3200" b="1">
                <a:latin typeface="Candara" panose="020E0502030303020204" pitchFamily="34" charset="0"/>
              </a:endParaRPr>
            </a:p>
          </p:txBody>
        </p:sp>
        <p:sp>
          <p:nvSpPr>
            <p:cNvPr id="8207" name="Line 15">
              <a:extLst>
                <a:ext uri="{FF2B5EF4-FFF2-40B4-BE49-F238E27FC236}">
                  <a16:creationId xmlns:a16="http://schemas.microsoft.com/office/drawing/2014/main" id="{181BC1C2-20F0-4C7B-97B3-E62E8E8201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5" y="1715"/>
              <a:ext cx="374" cy="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cxnSp>
          <p:nvCxnSpPr>
            <p:cNvPr id="8208" name="AutoShape 16">
              <a:extLst>
                <a:ext uri="{FF2B5EF4-FFF2-40B4-BE49-F238E27FC236}">
                  <a16:creationId xmlns:a16="http://schemas.microsoft.com/office/drawing/2014/main" id="{989A46C2-8F39-49E0-AEB1-6CB83694609D}"/>
                </a:ext>
              </a:extLst>
            </p:cNvPr>
            <p:cNvCxnSpPr>
              <a:cxnSpLocks noChangeShapeType="1"/>
              <a:stCxn id="8200" idx="2"/>
              <a:endCxn id="8205" idx="1"/>
            </p:cNvCxnSpPr>
            <p:nvPr/>
          </p:nvCxnSpPr>
          <p:spPr bwMode="auto">
            <a:xfrm rot="16200000" flipH="1">
              <a:off x="3520" y="2305"/>
              <a:ext cx="833" cy="45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9" name="Line 17">
              <a:extLst>
                <a:ext uri="{FF2B5EF4-FFF2-40B4-BE49-F238E27FC236}">
                  <a16:creationId xmlns:a16="http://schemas.microsoft.com/office/drawing/2014/main" id="{8360D527-2081-4E8D-BE45-FECBC5F60D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4" y="1979"/>
              <a:ext cx="1" cy="5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8210" name="Line 18">
              <a:extLst>
                <a:ext uri="{FF2B5EF4-FFF2-40B4-BE49-F238E27FC236}">
                  <a16:creationId xmlns:a16="http://schemas.microsoft.com/office/drawing/2014/main" id="{0FD70C3F-D171-41F5-B727-E48AC6A847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93" y="1744"/>
              <a:ext cx="46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cxnSp>
          <p:nvCxnSpPr>
            <p:cNvPr id="8211" name="AutoShape 19">
              <a:extLst>
                <a:ext uri="{FF2B5EF4-FFF2-40B4-BE49-F238E27FC236}">
                  <a16:creationId xmlns:a16="http://schemas.microsoft.com/office/drawing/2014/main" id="{9602B4B6-C0CB-42A6-A7A4-D1A144D60454}"/>
                </a:ext>
              </a:extLst>
            </p:cNvPr>
            <p:cNvCxnSpPr>
              <a:cxnSpLocks noChangeShapeType="1"/>
              <a:stCxn id="8205" idx="3"/>
              <a:endCxn id="8201" idx="2"/>
            </p:cNvCxnSpPr>
            <p:nvPr/>
          </p:nvCxnSpPr>
          <p:spPr bwMode="auto">
            <a:xfrm flipV="1">
              <a:off x="5823" y="2105"/>
              <a:ext cx="697" cy="845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12" name="Line 20">
              <a:extLst>
                <a:ext uri="{FF2B5EF4-FFF2-40B4-BE49-F238E27FC236}">
                  <a16:creationId xmlns:a16="http://schemas.microsoft.com/office/drawing/2014/main" id="{5CABD947-C492-44D4-AF0C-C801518404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66" y="1840"/>
              <a:ext cx="5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8213" name="Line 21">
              <a:extLst>
                <a:ext uri="{FF2B5EF4-FFF2-40B4-BE49-F238E27FC236}">
                  <a16:creationId xmlns:a16="http://schemas.microsoft.com/office/drawing/2014/main" id="{B0C84FCC-859F-4654-93C1-89A108408A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34" y="2256"/>
              <a:ext cx="1" cy="4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8214" name="Line 22">
              <a:extLst>
                <a:ext uri="{FF2B5EF4-FFF2-40B4-BE49-F238E27FC236}">
                  <a16:creationId xmlns:a16="http://schemas.microsoft.com/office/drawing/2014/main" id="{FF731C1A-4B68-43D6-AF28-7B8852BBF0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24" y="2950"/>
              <a:ext cx="37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8215" name="AutoShape 23">
              <a:extLst>
                <a:ext uri="{FF2B5EF4-FFF2-40B4-BE49-F238E27FC236}">
                  <a16:creationId xmlns:a16="http://schemas.microsoft.com/office/drawing/2014/main" id="{7F97DEE6-FE0B-4694-A033-3499A65FD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4" y="3643"/>
              <a:ext cx="1520" cy="57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ES" altLang="es-MX" sz="1200" b="1" dirty="0">
                <a:latin typeface="Candara" panose="020E0502030303020204" pitchFamily="34" charset="0"/>
              </a:endParaRPr>
            </a:p>
            <a:p>
              <a:pPr algn="ctr" eaLnBrk="1" hangingPunct="1"/>
              <a:r>
                <a:rPr lang="es-ES" altLang="es-MX" sz="1200" b="1" dirty="0">
                  <a:latin typeface="Candara" panose="020E0502030303020204" pitchFamily="34" charset="0"/>
                  <a:hlinkClick r:id="" action="ppaction://noaction"/>
                </a:rPr>
                <a:t>CLASIFICACIÓN</a:t>
              </a:r>
              <a:endParaRPr lang="es-ES" altLang="es-MX" sz="1200" b="1" dirty="0">
                <a:latin typeface="Candara" panose="020E0502030303020204" pitchFamily="34" charset="0"/>
              </a:endParaRPr>
            </a:p>
            <a:p>
              <a:pPr algn="ctr" eaLnBrk="1" hangingPunct="1"/>
              <a:endParaRPr lang="es-ES" altLang="es-MX" sz="2800" b="1" dirty="0">
                <a:latin typeface="Candara" panose="020E0502030303020204" pitchFamily="34" charset="0"/>
              </a:endParaRPr>
            </a:p>
          </p:txBody>
        </p:sp>
        <p:sp>
          <p:nvSpPr>
            <p:cNvPr id="8216" name="Line 24">
              <a:extLst>
                <a:ext uri="{FF2B5EF4-FFF2-40B4-BE49-F238E27FC236}">
                  <a16:creationId xmlns:a16="http://schemas.microsoft.com/office/drawing/2014/main" id="{7E07BCAE-F879-4867-B441-7B928B7532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53" y="3366"/>
              <a:ext cx="1" cy="2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D7B4A47-2C8F-458B-992F-7BC8E06AC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MX"/>
          </a:p>
        </p:txBody>
      </p:sp>
      <p:grpSp>
        <p:nvGrpSpPr>
          <p:cNvPr id="12291" name="Group 3">
            <a:extLst>
              <a:ext uri="{FF2B5EF4-FFF2-40B4-BE49-F238E27FC236}">
                <a16:creationId xmlns:a16="http://schemas.microsoft.com/office/drawing/2014/main" id="{004C58D8-E391-4796-99DD-F514FFB51B3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44557" y="1989138"/>
            <a:ext cx="8627165" cy="4032250"/>
            <a:chOff x="2070" y="1012"/>
            <a:chExt cx="7965" cy="4011"/>
          </a:xfrm>
        </p:grpSpPr>
        <p:sp>
          <p:nvSpPr>
            <p:cNvPr id="12293" name="AutoShape 4">
              <a:extLst>
                <a:ext uri="{FF2B5EF4-FFF2-40B4-BE49-F238E27FC236}">
                  <a16:creationId xmlns:a16="http://schemas.microsoft.com/office/drawing/2014/main" id="{05F79346-A30E-45F8-A6C9-45667BEBB80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070" y="1012"/>
              <a:ext cx="7965" cy="401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2294" name="Text Box 5">
              <a:extLst>
                <a:ext uri="{FF2B5EF4-FFF2-40B4-BE49-F238E27FC236}">
                  <a16:creationId xmlns:a16="http://schemas.microsoft.com/office/drawing/2014/main" id="{05FA2AD5-BA5D-4B42-AF5A-D8EADB5A5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7" y="2563"/>
              <a:ext cx="1228" cy="61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" altLang="es-MX" sz="1600" b="1">
                  <a:latin typeface="Candara" panose="020E0502030303020204" pitchFamily="34" charset="0"/>
                  <a:ea typeface="Times New Roman" panose="02020603050405020304" pitchFamily="18" charset="0"/>
                  <a:cs typeface="Latha" panose="020B0604020202020204" pitchFamily="34" charset="0"/>
                </a:rPr>
                <a:t>LECTURA TLI</a:t>
              </a:r>
              <a:endParaRPr lang="es-ES" altLang="es-MX" sz="2400" b="1">
                <a:latin typeface="Verdana" panose="020B0604030504040204" pitchFamily="34" charset="0"/>
                <a:ea typeface="Times New Roman" panose="02020603050405020304" pitchFamily="18" charset="0"/>
                <a:cs typeface="Latha" panose="020B0604020202020204" pitchFamily="34" charset="0"/>
              </a:endParaRPr>
            </a:p>
          </p:txBody>
        </p:sp>
        <p:sp>
          <p:nvSpPr>
            <p:cNvPr id="12295" name="Text Box 6">
              <a:extLst>
                <a:ext uri="{FF2B5EF4-FFF2-40B4-BE49-F238E27FC236}">
                  <a16:creationId xmlns:a16="http://schemas.microsoft.com/office/drawing/2014/main" id="{17912A69-F8B0-46FE-ACEC-D29A53E669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2" y="1329"/>
              <a:ext cx="1839" cy="924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" altLang="es-MX" sz="1600" b="1">
                  <a:latin typeface="Candara" panose="020E0502030303020204" pitchFamily="34" charset="0"/>
                  <a:ea typeface="Times New Roman" panose="02020603050405020304" pitchFamily="18" charset="0"/>
                  <a:cs typeface="Latha" panose="020B0604020202020204" pitchFamily="34" charset="0"/>
                </a:rPr>
                <a:t>PROCESOS</a:t>
              </a:r>
              <a:endParaRPr lang="es-ES" altLang="es-MX" sz="1500" b="1">
                <a:latin typeface="Verdana" panose="020B0604030504040204" pitchFamily="34" charset="0"/>
                <a:ea typeface="Times New Roman" panose="02020603050405020304" pitchFamily="18" charset="0"/>
                <a:cs typeface="Latha" panose="020B0604020202020204" pitchFamily="34" charset="0"/>
              </a:endParaRPr>
            </a:p>
            <a:p>
              <a:pPr algn="ctr"/>
              <a:r>
                <a:rPr lang="es-ES" altLang="es-MX" sz="1600" b="1">
                  <a:latin typeface="Candara" panose="020E0502030303020204" pitchFamily="34" charset="0"/>
                  <a:ea typeface="Times New Roman" panose="02020603050405020304" pitchFamily="18" charset="0"/>
                  <a:cs typeface="Latha" panose="020B0604020202020204" pitchFamily="34" charset="0"/>
                </a:rPr>
                <a:t>DE </a:t>
              </a:r>
              <a:r>
                <a:rPr lang="es-ES" altLang="es-MX" sz="1600" b="1">
                  <a:latin typeface="Candara" panose="020E0502030303020204" pitchFamily="34" charset="0"/>
                  <a:ea typeface="Times New Roman" panose="02020603050405020304" pitchFamily="18" charset="0"/>
                  <a:cs typeface="Latha" panose="020B0604020202020204" pitchFamily="34" charset="0"/>
                  <a:hlinkClick r:id="rId2" action="ppaction://hlinksldjump"/>
                </a:rPr>
                <a:t>SIGNIFICACION</a:t>
              </a:r>
              <a:endParaRPr lang="es-ES" altLang="es-MX" sz="2400" b="1">
                <a:latin typeface="Verdana" panose="020B0604030504040204" pitchFamily="34" charset="0"/>
                <a:ea typeface="Times New Roman" panose="02020603050405020304" pitchFamily="18" charset="0"/>
                <a:cs typeface="Latha" panose="020B0604020202020204" pitchFamily="34" charset="0"/>
              </a:endParaRPr>
            </a:p>
          </p:txBody>
        </p:sp>
        <p:sp>
          <p:nvSpPr>
            <p:cNvPr id="12296" name="Text Box 7">
              <a:extLst>
                <a:ext uri="{FF2B5EF4-FFF2-40B4-BE49-F238E27FC236}">
                  <a16:creationId xmlns:a16="http://schemas.microsoft.com/office/drawing/2014/main" id="{B95ACE6A-94C4-4C5A-8DBE-78F46186C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5" y="2717"/>
              <a:ext cx="1583" cy="46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" altLang="es-MX" sz="1600" b="1">
                  <a:latin typeface="Candara" panose="020E0502030303020204" pitchFamily="34" charset="0"/>
                  <a:ea typeface="Times New Roman" panose="02020603050405020304" pitchFamily="18" charset="0"/>
                  <a:cs typeface="Latha" panose="020B0604020202020204" pitchFamily="34" charset="0"/>
                </a:rPr>
                <a:t>ESTUDIANTE</a:t>
              </a:r>
              <a:endParaRPr lang="es-ES" altLang="es-MX" sz="2400" b="1">
                <a:latin typeface="Verdana" panose="020B0604030504040204" pitchFamily="34" charset="0"/>
                <a:ea typeface="Times New Roman" panose="02020603050405020304" pitchFamily="18" charset="0"/>
                <a:cs typeface="Latha" panose="020B0604020202020204" pitchFamily="34" charset="0"/>
              </a:endParaRPr>
            </a:p>
          </p:txBody>
        </p:sp>
        <p:sp>
          <p:nvSpPr>
            <p:cNvPr id="12297" name="Text Box 8">
              <a:extLst>
                <a:ext uri="{FF2B5EF4-FFF2-40B4-BE49-F238E27FC236}">
                  <a16:creationId xmlns:a16="http://schemas.microsoft.com/office/drawing/2014/main" id="{A2976CF7-5E17-4883-B46E-CB59116464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3" y="2409"/>
              <a:ext cx="1532" cy="924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" altLang="es-MX" sz="1600" b="1">
                  <a:latin typeface="Candara" panose="020E0502030303020204" pitchFamily="34" charset="0"/>
                  <a:ea typeface="Times New Roman" panose="02020603050405020304" pitchFamily="18" charset="0"/>
                  <a:cs typeface="Latha" panose="020B0604020202020204" pitchFamily="34" charset="0"/>
                </a:rPr>
                <a:t>REPORTES ESCRITOS (NLnE)</a:t>
              </a:r>
              <a:endParaRPr lang="es-ES" altLang="es-MX" sz="2400" b="1">
                <a:latin typeface="Verdana" panose="020B0604030504040204" pitchFamily="34" charset="0"/>
                <a:ea typeface="Times New Roman" panose="02020603050405020304" pitchFamily="18" charset="0"/>
                <a:cs typeface="Latha" panose="020B0604020202020204" pitchFamily="34" charset="0"/>
              </a:endParaRPr>
            </a:p>
          </p:txBody>
        </p:sp>
        <p:sp>
          <p:nvSpPr>
            <p:cNvPr id="12298" name="Text Box 9">
              <a:extLst>
                <a:ext uri="{FF2B5EF4-FFF2-40B4-BE49-F238E27FC236}">
                  <a16:creationId xmlns:a16="http://schemas.microsoft.com/office/drawing/2014/main" id="{31DB2823-B1AF-4E1D-ABCD-61D436F7E1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3643"/>
              <a:ext cx="2759" cy="92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" altLang="es-MX" sz="1600" b="1">
                  <a:latin typeface="Candara" panose="020E0502030303020204" pitchFamily="34" charset="0"/>
                  <a:ea typeface="Times New Roman" panose="02020603050405020304" pitchFamily="18" charset="0"/>
                  <a:cs typeface="Latha" panose="020B0604020202020204" pitchFamily="34" charset="0"/>
                </a:rPr>
                <a:t>PROCESO </a:t>
              </a:r>
              <a:endParaRPr lang="es-ES" altLang="es-MX" sz="1500" b="1">
                <a:latin typeface="Verdana" panose="020B0604030504040204" pitchFamily="34" charset="0"/>
                <a:ea typeface="Times New Roman" panose="02020603050405020304" pitchFamily="18" charset="0"/>
                <a:cs typeface="Latha" panose="020B0604020202020204" pitchFamily="34" charset="0"/>
              </a:endParaRPr>
            </a:p>
            <a:p>
              <a:pPr algn="ctr"/>
              <a:r>
                <a:rPr lang="es-ES" altLang="es-MX" sz="1600" b="1">
                  <a:latin typeface="Candara" panose="020E0502030303020204" pitchFamily="34" charset="0"/>
                  <a:ea typeface="Times New Roman" panose="02020603050405020304" pitchFamily="18" charset="0"/>
                  <a:cs typeface="Latha" panose="020B0604020202020204" pitchFamily="34" charset="0"/>
                </a:rPr>
                <a:t>DE</a:t>
              </a:r>
              <a:endParaRPr lang="es-ES" altLang="es-MX" sz="1500" b="1">
                <a:latin typeface="Verdana" panose="020B0604030504040204" pitchFamily="34" charset="0"/>
                <a:ea typeface="Times New Roman" panose="02020603050405020304" pitchFamily="18" charset="0"/>
                <a:cs typeface="Latha" panose="020B0604020202020204" pitchFamily="34" charset="0"/>
              </a:endParaRPr>
            </a:p>
            <a:p>
              <a:pPr algn="ctr"/>
              <a:r>
                <a:rPr lang="es-ES" altLang="es-MX" sz="1600" b="1">
                  <a:latin typeface="Candara" panose="020E0502030303020204" pitchFamily="34" charset="0"/>
                  <a:ea typeface="Times New Roman" panose="02020603050405020304" pitchFamily="18" charset="0"/>
                  <a:cs typeface="Latha" panose="020B0604020202020204" pitchFamily="34" charset="0"/>
                  <a:hlinkClick r:id="rId3" action="ppaction://hlinksldjump"/>
                </a:rPr>
                <a:t> INTERMETALENGUAJE</a:t>
              </a:r>
              <a:endParaRPr lang="es-ES" altLang="es-MX" sz="2400" b="1">
                <a:latin typeface="Verdana" panose="020B0604030504040204" pitchFamily="34" charset="0"/>
                <a:ea typeface="Times New Roman" panose="02020603050405020304" pitchFamily="18" charset="0"/>
                <a:cs typeface="Latha" panose="020B0604020202020204" pitchFamily="34" charset="0"/>
              </a:endParaRPr>
            </a:p>
          </p:txBody>
        </p:sp>
        <p:sp>
          <p:nvSpPr>
            <p:cNvPr id="12299" name="Line 10">
              <a:extLst>
                <a:ext uri="{FF2B5EF4-FFF2-40B4-BE49-F238E27FC236}">
                  <a16:creationId xmlns:a16="http://schemas.microsoft.com/office/drawing/2014/main" id="{72F30726-FDBB-4387-942F-8D4F4B99E5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70" y="2871"/>
              <a:ext cx="107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2300" name="Line 11">
              <a:extLst>
                <a:ext uri="{FF2B5EF4-FFF2-40B4-BE49-F238E27FC236}">
                  <a16:creationId xmlns:a16="http://schemas.microsoft.com/office/drawing/2014/main" id="{92BD2BA0-0324-4155-8D31-723FFFD6FF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3" y="2871"/>
              <a:ext cx="1072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2301" name="Line 12">
              <a:extLst>
                <a:ext uri="{FF2B5EF4-FFF2-40B4-BE49-F238E27FC236}">
                  <a16:creationId xmlns:a16="http://schemas.microsoft.com/office/drawing/2014/main" id="{8D3E17C0-32F2-47A3-812F-0D6DD598F7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51" y="2254"/>
              <a:ext cx="0" cy="4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2302" name="Line 13">
              <a:extLst>
                <a:ext uri="{FF2B5EF4-FFF2-40B4-BE49-F238E27FC236}">
                  <a16:creationId xmlns:a16="http://schemas.microsoft.com/office/drawing/2014/main" id="{D408C939-6C41-42ED-8064-F85904C14B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51" y="3180"/>
              <a:ext cx="0" cy="4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cxnSp>
          <p:nvCxnSpPr>
            <p:cNvPr id="12303" name="AutoShape 14">
              <a:extLst>
                <a:ext uri="{FF2B5EF4-FFF2-40B4-BE49-F238E27FC236}">
                  <a16:creationId xmlns:a16="http://schemas.microsoft.com/office/drawing/2014/main" id="{657FD136-FBBE-4B58-AB1C-122BCBF2454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6571" y="1791"/>
              <a:ext cx="460" cy="2315"/>
            </a:xfrm>
            <a:prstGeom prst="bentConnector3">
              <a:avLst>
                <a:gd name="adj1" fmla="val -66542"/>
              </a:avLst>
            </a:prstGeom>
            <a:noFill/>
            <a:ln w="25400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4" name="AutoShape 15">
              <a:extLst>
                <a:ext uri="{FF2B5EF4-FFF2-40B4-BE49-F238E27FC236}">
                  <a16:creationId xmlns:a16="http://schemas.microsoft.com/office/drawing/2014/main" id="{C58051E1-9EB5-412C-8F41-7D082EFAD3C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4272" y="1791"/>
              <a:ext cx="460" cy="2315"/>
            </a:xfrm>
            <a:prstGeom prst="bentConnector3">
              <a:avLst>
                <a:gd name="adj1" fmla="val 166667"/>
              </a:avLst>
            </a:prstGeom>
            <a:noFill/>
            <a:ln w="25400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5" name="AutoShape 16">
              <a:extLst>
                <a:ext uri="{FF2B5EF4-FFF2-40B4-BE49-F238E27FC236}">
                  <a16:creationId xmlns:a16="http://schemas.microsoft.com/office/drawing/2014/main" id="{8F4240DF-D863-494D-89F0-5FA087272F4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6413" y="2572"/>
              <a:ext cx="1236" cy="2757"/>
            </a:xfrm>
            <a:prstGeom prst="bentConnector3">
              <a:avLst>
                <a:gd name="adj1" fmla="val -24968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6" name="AutoShape 17">
              <a:extLst>
                <a:ext uri="{FF2B5EF4-FFF2-40B4-BE49-F238E27FC236}">
                  <a16:creationId xmlns:a16="http://schemas.microsoft.com/office/drawing/2014/main" id="{56F49B37-EFD2-415B-A2FF-C30C191CD3B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V="1">
              <a:off x="6490" y="489"/>
              <a:ext cx="1080" cy="2757"/>
            </a:xfrm>
            <a:prstGeom prst="bentConnector3">
              <a:avLst>
                <a:gd name="adj1" fmla="val -28569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6578" name="Rectangle 18">
            <a:extLst>
              <a:ext uri="{FF2B5EF4-FFF2-40B4-BE49-F238E27FC236}">
                <a16:creationId xmlns:a16="http://schemas.microsoft.com/office/drawing/2014/main" id="{ADEAE36B-84D8-4EC4-A082-E564DF627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2" y="404813"/>
            <a:ext cx="8168239" cy="933450"/>
          </a:xfrm>
        </p:spPr>
        <p:txBody>
          <a:bodyPr>
            <a:noAutofit/>
          </a:bodyPr>
          <a:lstStyle/>
          <a:p>
            <a:pPr marL="990600" indent="-990600" algn="just" eaLnBrk="1" hangingPunct="1">
              <a:defRPr/>
            </a:pPr>
            <a:r>
              <a:rPr lang="es-ES" altLang="es-MX" sz="2800" dirty="0">
                <a:latin typeface="Arial Rounded MT Bold" panose="020F0704030504030204" pitchFamily="34" charset="0"/>
              </a:rPr>
              <a:t>Procesos en el discurso escrito de los alumnos de la clase de </a:t>
            </a:r>
            <a:r>
              <a:rPr lang="es-ES" altLang="es-MX" sz="2800" dirty="0">
                <a:latin typeface="Arial Rounded MT Bold" panose="020F0704030504030204" pitchFamily="34" charset="0"/>
                <a:hlinkClick r:id="rId4" action="ppaction://hlinksldjump"/>
              </a:rPr>
              <a:t>LI1</a:t>
            </a:r>
            <a:r>
              <a:rPr lang="es-ES" altLang="es-MX" sz="2800" dirty="0">
                <a:latin typeface="Arial Rounded MT Bold" panose="020F0704030504030204" pitchFamily="34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DAF7E6-13BC-4238-9A06-079C0287D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804520"/>
            <a:ext cx="7405234" cy="1049235"/>
          </a:xfrm>
        </p:spPr>
        <p:txBody>
          <a:bodyPr>
            <a:normAutofit fontScale="90000"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la investigación dentro del salón de lenguas…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86F888-5D15-4498-A6C7-1800E0318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3" y="2015733"/>
            <a:ext cx="8322364" cy="3450613"/>
          </a:xfrm>
        </p:spPr>
        <p:txBody>
          <a:bodyPr>
            <a:normAutofit lnSpcReduction="10000"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Es un espacio de representaciones múltiples, donde </a:t>
            </a:r>
          </a:p>
          <a:p>
            <a:r>
              <a:rPr lang="es-MX" dirty="0">
                <a:latin typeface="Arial Rounded MT Bold" panose="020F0704030504030204" pitchFamily="34" charset="0"/>
              </a:rPr>
              <a:t>La visión de los futuros profesores cuyas creencias, ideologías, puntos de vista, suposiciones pueden conjuntarse en una sola para incrementar no solo el NIVEL de lengua sino enriquecer y entender los procesos de aprendizaje de una forma más concreta y sustentada. </a:t>
            </a:r>
          </a:p>
          <a:p>
            <a:r>
              <a:rPr lang="es-MX" dirty="0">
                <a:latin typeface="Arial Rounded MT Bold" panose="020F0704030504030204" pitchFamily="34" charset="0"/>
              </a:rPr>
              <a:t>La labor educativa en la que están involucrados no es sencilla y que se necesita de un compromiso para tratar de descifrar y respetar lo que “otros” RE-presentan a través de la literatura.</a:t>
            </a:r>
          </a:p>
        </p:txBody>
      </p:sp>
    </p:spTree>
    <p:extLst>
      <p:ext uri="{BB962C8B-B14F-4D97-AF65-F5344CB8AC3E}">
        <p14:creationId xmlns:p14="http://schemas.microsoft.com/office/powerpoint/2010/main" val="89606511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467</Words>
  <Application>Microsoft Office PowerPoint</Application>
  <PresentationFormat>Presentación en pantalla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Arial</vt:lpstr>
      <vt:lpstr>Arial Rounded MT Bold</vt:lpstr>
      <vt:lpstr>Candara</vt:lpstr>
      <vt:lpstr>Gill Sans MT</vt:lpstr>
      <vt:lpstr>Latha</vt:lpstr>
      <vt:lpstr>Times New Roman</vt:lpstr>
      <vt:lpstr>Verdana</vt:lpstr>
      <vt:lpstr>Wingdings</vt:lpstr>
      <vt:lpstr>Galería</vt:lpstr>
      <vt:lpstr>Procesos y herramientas interpretativas en la clase se literatura para la formación de              profesores investigadores.</vt:lpstr>
      <vt:lpstr>1. La literatura en la formación de profesores </vt:lpstr>
      <vt:lpstr>2. ¿Porqué leer textos literarios L1? </vt:lpstr>
      <vt:lpstr>       3. Procesos involucrados </vt:lpstr>
      <vt:lpstr>4. ¿qué ocurre en estos procesos de comprensión  y producción? </vt:lpstr>
      <vt:lpstr>5.¿Cómo descifrar y explicar esos procesos ?</vt:lpstr>
      <vt:lpstr>6. Elementos para iniciar una investigación </vt:lpstr>
      <vt:lpstr>Procesos en el discurso escrito de los alumnos de la clase de LI1.</vt:lpstr>
      <vt:lpstr>la investigación dentro del salón de lenguas… </vt:lpstr>
      <vt:lpstr>referencias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Procesos y herramientas interpretativas en la clase se literatura para la formación de              profesores investigadores.</dc:title>
  <dc:creator>RICARDO MARTINEZ MARIN</dc:creator>
  <cp:lastModifiedBy>María Guadalupe</cp:lastModifiedBy>
  <cp:revision>10</cp:revision>
  <dcterms:created xsi:type="dcterms:W3CDTF">2019-03-25T05:03:42Z</dcterms:created>
  <dcterms:modified xsi:type="dcterms:W3CDTF">2019-03-25T18:19:08Z</dcterms:modified>
</cp:coreProperties>
</file>